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4"/>
  </p:notesMasterIdLst>
  <p:handoutMasterIdLst>
    <p:handoutMasterId r:id="rId25"/>
  </p:handoutMasterIdLst>
  <p:sldIdLst>
    <p:sldId id="257" r:id="rId5"/>
    <p:sldId id="286" r:id="rId6"/>
    <p:sldId id="290" r:id="rId7"/>
    <p:sldId id="292" r:id="rId8"/>
    <p:sldId id="297" r:id="rId9"/>
    <p:sldId id="298" r:id="rId10"/>
    <p:sldId id="310" r:id="rId11"/>
    <p:sldId id="299" r:id="rId12"/>
    <p:sldId id="300" r:id="rId13"/>
    <p:sldId id="301" r:id="rId14"/>
    <p:sldId id="302" r:id="rId15"/>
    <p:sldId id="303" r:id="rId16"/>
    <p:sldId id="304" r:id="rId17"/>
    <p:sldId id="305" r:id="rId18"/>
    <p:sldId id="308" r:id="rId19"/>
    <p:sldId id="306" r:id="rId20"/>
    <p:sldId id="307" r:id="rId21"/>
    <p:sldId id="309" r:id="rId22"/>
    <p:sldId id="29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02" autoAdjust="0"/>
    <p:restoredTop sz="95623" autoAdjust="0"/>
  </p:normalViewPr>
  <p:slideViewPr>
    <p:cSldViewPr snapToGrid="0">
      <p:cViewPr>
        <p:scale>
          <a:sx n="107" d="100"/>
          <a:sy n="107" d="100"/>
        </p:scale>
        <p:origin x="2048" y="1616"/>
      </p:cViewPr>
      <p:guideLst/>
    </p:cSldViewPr>
  </p:slideViewPr>
  <p:outlineViewPr>
    <p:cViewPr>
      <p:scale>
        <a:sx n="33" d="100"/>
        <a:sy n="33" d="100"/>
      </p:scale>
      <p:origin x="0" y="-5760"/>
    </p:cViewPr>
  </p:outlineViewPr>
  <p:notesTextViewPr>
    <p:cViewPr>
      <p:scale>
        <a:sx n="1" d="1"/>
        <a:sy n="1" d="1"/>
      </p:scale>
      <p:origin x="0" y="0"/>
    </p:cViewPr>
  </p:notesTextViewPr>
  <p:sorterViewPr>
    <p:cViewPr varScale="1">
      <p:scale>
        <a:sx n="100" d="100"/>
        <a:sy n="100" d="100"/>
      </p:scale>
      <p:origin x="0" y="-7325"/>
    </p:cViewPr>
  </p:sorterViewPr>
  <p:notesViewPr>
    <p:cSldViewPr snapToGrid="0">
      <p:cViewPr varScale="1">
        <p:scale>
          <a:sx n="58" d="100"/>
          <a:sy n="58" d="100"/>
        </p:scale>
        <p:origin x="237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E7CD5D-B946-4E07-8936-63F3CCE33FE1}" type="doc">
      <dgm:prSet loTypeId="urn:microsoft.com/office/officeart/2016/7/layout/LinearBlockProcessNumbered" loCatId="process" qsTypeId="urn:microsoft.com/office/officeart/2005/8/quickstyle/simple4" qsCatId="simple" csTypeId="urn:microsoft.com/office/officeart/2005/8/colors/accent3_2" csCatId="accent3" phldr="1"/>
      <dgm:spPr/>
      <dgm:t>
        <a:bodyPr/>
        <a:lstStyle/>
        <a:p>
          <a:endParaRPr lang="en-US"/>
        </a:p>
      </dgm:t>
    </dgm:pt>
    <dgm:pt modelId="{017E6D53-9F94-4BBB-9921-2BCC0DBFA538}">
      <dgm:prSet/>
      <dgm:spPr/>
      <dgm:t>
        <a:bodyPr/>
        <a:lstStyle/>
        <a:p>
          <a:r>
            <a:rPr lang="en-US" dirty="0"/>
            <a:t>Basic image algebra operations are the foundation of digital image processing</a:t>
          </a:r>
        </a:p>
      </dgm:t>
    </dgm:pt>
    <dgm:pt modelId="{E0B643FE-04F8-4454-AD3B-525FC5EBD79B}" type="parTrans" cxnId="{8543DC79-8A5C-4771-8237-F09E204D241F}">
      <dgm:prSet/>
      <dgm:spPr/>
      <dgm:t>
        <a:bodyPr/>
        <a:lstStyle/>
        <a:p>
          <a:endParaRPr lang="en-US"/>
        </a:p>
      </dgm:t>
    </dgm:pt>
    <dgm:pt modelId="{EC055D93-82A8-4D45-BAC8-E20F35A50BD3}" type="sibTrans" cxnId="{8543DC79-8A5C-4771-8237-F09E204D241F}">
      <dgm:prSet phldrT="01"/>
      <dgm:spPr/>
      <dgm:t>
        <a:bodyPr/>
        <a:lstStyle/>
        <a:p>
          <a:r>
            <a:rPr lang="en-US"/>
            <a:t>01</a:t>
          </a:r>
        </a:p>
      </dgm:t>
    </dgm:pt>
    <dgm:pt modelId="{AB632BA4-7595-4F88-9E40-6AEA81F9F8AF}">
      <dgm:prSet/>
      <dgm:spPr/>
      <dgm:t>
        <a:bodyPr/>
        <a:lstStyle/>
        <a:p>
          <a:r>
            <a:rPr lang="en-US" dirty="0"/>
            <a:t>Operations operate pixel-by-pixel on grayscale intensity values</a:t>
          </a:r>
        </a:p>
      </dgm:t>
    </dgm:pt>
    <dgm:pt modelId="{E75361AE-A820-452A-8E0B-778AD6C7CA4E}" type="parTrans" cxnId="{8BFE9477-16B9-4739-BE77-95BF975C96E9}">
      <dgm:prSet/>
      <dgm:spPr/>
      <dgm:t>
        <a:bodyPr/>
        <a:lstStyle/>
        <a:p>
          <a:endParaRPr lang="en-US"/>
        </a:p>
      </dgm:t>
    </dgm:pt>
    <dgm:pt modelId="{7B8AE8BC-8BE3-4178-8679-4A1A1D073EDF}" type="sibTrans" cxnId="{8BFE9477-16B9-4739-BE77-95BF975C96E9}">
      <dgm:prSet phldrT="02"/>
      <dgm:spPr/>
      <dgm:t>
        <a:bodyPr/>
        <a:lstStyle/>
        <a:p>
          <a:r>
            <a:rPr lang="en-US"/>
            <a:t>02</a:t>
          </a:r>
        </a:p>
      </dgm:t>
    </dgm:pt>
    <dgm:pt modelId="{E34E99E4-4781-4C5F-A228-32D9A293DD38}">
      <dgm:prSet/>
      <dgm:spPr/>
      <dgm:t>
        <a:bodyPr/>
        <a:lstStyle/>
        <a:p>
          <a:r>
            <a:rPr lang="en-US" dirty="0"/>
            <a:t>Important to understand data types and proper handling of value ranges</a:t>
          </a:r>
        </a:p>
      </dgm:t>
    </dgm:pt>
    <dgm:pt modelId="{54F97F64-AE84-4399-AF83-6E95DC621BBC}" type="parTrans" cxnId="{32FF1A9A-94E7-405E-AC5B-C5E4BFE67658}">
      <dgm:prSet/>
      <dgm:spPr/>
      <dgm:t>
        <a:bodyPr/>
        <a:lstStyle/>
        <a:p>
          <a:endParaRPr lang="en-US"/>
        </a:p>
      </dgm:t>
    </dgm:pt>
    <dgm:pt modelId="{3A3AA2AB-2224-434B-AFC5-9ADA27ADDAB5}" type="sibTrans" cxnId="{32FF1A9A-94E7-405E-AC5B-C5E4BFE67658}">
      <dgm:prSet phldrT="03"/>
      <dgm:spPr/>
      <dgm:t>
        <a:bodyPr/>
        <a:lstStyle/>
        <a:p>
          <a:r>
            <a:rPr lang="en-US"/>
            <a:t>03</a:t>
          </a:r>
        </a:p>
      </dgm:t>
    </dgm:pt>
    <dgm:pt modelId="{1742CFDB-F592-EB46-A6EF-86F57CCA4AD7}" type="pres">
      <dgm:prSet presAssocID="{12E7CD5D-B946-4E07-8936-63F3CCE33FE1}" presName="Name0" presStyleCnt="0">
        <dgm:presLayoutVars>
          <dgm:animLvl val="lvl"/>
          <dgm:resizeHandles val="exact"/>
        </dgm:presLayoutVars>
      </dgm:prSet>
      <dgm:spPr/>
    </dgm:pt>
    <dgm:pt modelId="{2FF34943-2336-224A-9E39-C76082BD97E5}" type="pres">
      <dgm:prSet presAssocID="{017E6D53-9F94-4BBB-9921-2BCC0DBFA538}" presName="compositeNode" presStyleCnt="0">
        <dgm:presLayoutVars>
          <dgm:bulletEnabled val="1"/>
        </dgm:presLayoutVars>
      </dgm:prSet>
      <dgm:spPr/>
    </dgm:pt>
    <dgm:pt modelId="{87F4C27E-1546-D34F-80F9-D6D62576940C}" type="pres">
      <dgm:prSet presAssocID="{017E6D53-9F94-4BBB-9921-2BCC0DBFA538}" presName="bgRect" presStyleLbl="alignNode1" presStyleIdx="0" presStyleCnt="3"/>
      <dgm:spPr/>
    </dgm:pt>
    <dgm:pt modelId="{45950067-450F-884C-BBAE-FC2D3814D5C3}" type="pres">
      <dgm:prSet presAssocID="{EC055D93-82A8-4D45-BAC8-E20F35A50BD3}" presName="sibTransNodeRect" presStyleLbl="alignNode1" presStyleIdx="0" presStyleCnt="3">
        <dgm:presLayoutVars>
          <dgm:chMax val="0"/>
          <dgm:bulletEnabled val="1"/>
        </dgm:presLayoutVars>
      </dgm:prSet>
      <dgm:spPr/>
    </dgm:pt>
    <dgm:pt modelId="{5195ECFE-25E1-5E4A-BF3D-FFE48736381E}" type="pres">
      <dgm:prSet presAssocID="{017E6D53-9F94-4BBB-9921-2BCC0DBFA538}" presName="nodeRect" presStyleLbl="alignNode1" presStyleIdx="0" presStyleCnt="3">
        <dgm:presLayoutVars>
          <dgm:bulletEnabled val="1"/>
        </dgm:presLayoutVars>
      </dgm:prSet>
      <dgm:spPr/>
    </dgm:pt>
    <dgm:pt modelId="{DE2A6548-CEFC-684A-AA0C-BCA27EA2D318}" type="pres">
      <dgm:prSet presAssocID="{EC055D93-82A8-4D45-BAC8-E20F35A50BD3}" presName="sibTrans" presStyleCnt="0"/>
      <dgm:spPr/>
    </dgm:pt>
    <dgm:pt modelId="{AF36CEA4-8E94-3D42-B2E4-133EA136BAB6}" type="pres">
      <dgm:prSet presAssocID="{AB632BA4-7595-4F88-9E40-6AEA81F9F8AF}" presName="compositeNode" presStyleCnt="0">
        <dgm:presLayoutVars>
          <dgm:bulletEnabled val="1"/>
        </dgm:presLayoutVars>
      </dgm:prSet>
      <dgm:spPr/>
    </dgm:pt>
    <dgm:pt modelId="{C4275CE8-DC1E-5B41-8322-B67D6B95A0C5}" type="pres">
      <dgm:prSet presAssocID="{AB632BA4-7595-4F88-9E40-6AEA81F9F8AF}" presName="bgRect" presStyleLbl="alignNode1" presStyleIdx="1" presStyleCnt="3"/>
      <dgm:spPr/>
    </dgm:pt>
    <dgm:pt modelId="{F9B51077-AAC4-D742-BC78-F23126094023}" type="pres">
      <dgm:prSet presAssocID="{7B8AE8BC-8BE3-4178-8679-4A1A1D073EDF}" presName="sibTransNodeRect" presStyleLbl="alignNode1" presStyleIdx="1" presStyleCnt="3">
        <dgm:presLayoutVars>
          <dgm:chMax val="0"/>
          <dgm:bulletEnabled val="1"/>
        </dgm:presLayoutVars>
      </dgm:prSet>
      <dgm:spPr/>
    </dgm:pt>
    <dgm:pt modelId="{89C361ED-FC9A-6E4C-A94E-AEB57F2B0612}" type="pres">
      <dgm:prSet presAssocID="{AB632BA4-7595-4F88-9E40-6AEA81F9F8AF}" presName="nodeRect" presStyleLbl="alignNode1" presStyleIdx="1" presStyleCnt="3">
        <dgm:presLayoutVars>
          <dgm:bulletEnabled val="1"/>
        </dgm:presLayoutVars>
      </dgm:prSet>
      <dgm:spPr/>
    </dgm:pt>
    <dgm:pt modelId="{329040BF-445F-8B44-A782-AA98CBB12731}" type="pres">
      <dgm:prSet presAssocID="{7B8AE8BC-8BE3-4178-8679-4A1A1D073EDF}" presName="sibTrans" presStyleCnt="0"/>
      <dgm:spPr/>
    </dgm:pt>
    <dgm:pt modelId="{2732237D-9A3D-0147-990A-9D95405F0836}" type="pres">
      <dgm:prSet presAssocID="{E34E99E4-4781-4C5F-A228-32D9A293DD38}" presName="compositeNode" presStyleCnt="0">
        <dgm:presLayoutVars>
          <dgm:bulletEnabled val="1"/>
        </dgm:presLayoutVars>
      </dgm:prSet>
      <dgm:spPr/>
    </dgm:pt>
    <dgm:pt modelId="{1D39C6FF-7105-0644-8D26-3664C15D3235}" type="pres">
      <dgm:prSet presAssocID="{E34E99E4-4781-4C5F-A228-32D9A293DD38}" presName="bgRect" presStyleLbl="alignNode1" presStyleIdx="2" presStyleCnt="3"/>
      <dgm:spPr/>
    </dgm:pt>
    <dgm:pt modelId="{3E20464A-B3AA-B747-9776-CE88B9BE38FF}" type="pres">
      <dgm:prSet presAssocID="{3A3AA2AB-2224-434B-AFC5-9ADA27ADDAB5}" presName="sibTransNodeRect" presStyleLbl="alignNode1" presStyleIdx="2" presStyleCnt="3">
        <dgm:presLayoutVars>
          <dgm:chMax val="0"/>
          <dgm:bulletEnabled val="1"/>
        </dgm:presLayoutVars>
      </dgm:prSet>
      <dgm:spPr/>
    </dgm:pt>
    <dgm:pt modelId="{6B751BA8-06A0-E148-9EEE-D19B619D98A8}" type="pres">
      <dgm:prSet presAssocID="{E34E99E4-4781-4C5F-A228-32D9A293DD38}" presName="nodeRect" presStyleLbl="alignNode1" presStyleIdx="2" presStyleCnt="3">
        <dgm:presLayoutVars>
          <dgm:bulletEnabled val="1"/>
        </dgm:presLayoutVars>
      </dgm:prSet>
      <dgm:spPr/>
    </dgm:pt>
  </dgm:ptLst>
  <dgm:cxnLst>
    <dgm:cxn modelId="{6E508901-D9F6-E547-89FD-F2086DC08B58}" type="presOf" srcId="{12E7CD5D-B946-4E07-8936-63F3CCE33FE1}" destId="{1742CFDB-F592-EB46-A6EF-86F57CCA4AD7}" srcOrd="0" destOrd="0" presId="urn:microsoft.com/office/officeart/2016/7/layout/LinearBlockProcessNumbered"/>
    <dgm:cxn modelId="{C03B0C08-B6BA-5B45-A537-4F2637A6704C}" type="presOf" srcId="{EC055D93-82A8-4D45-BAC8-E20F35A50BD3}" destId="{45950067-450F-884C-BBAE-FC2D3814D5C3}" srcOrd="0" destOrd="0" presId="urn:microsoft.com/office/officeart/2016/7/layout/LinearBlockProcessNumbered"/>
    <dgm:cxn modelId="{B53C7C26-A7A7-7045-BFAF-C71BFEC8D468}" type="presOf" srcId="{017E6D53-9F94-4BBB-9921-2BCC0DBFA538}" destId="{87F4C27E-1546-D34F-80F9-D6D62576940C}" srcOrd="0" destOrd="0" presId="urn:microsoft.com/office/officeart/2016/7/layout/LinearBlockProcessNumbered"/>
    <dgm:cxn modelId="{6F9B3958-8E02-3348-B84C-916D8E6EA022}" type="presOf" srcId="{3A3AA2AB-2224-434B-AFC5-9ADA27ADDAB5}" destId="{3E20464A-B3AA-B747-9776-CE88B9BE38FF}" srcOrd="0" destOrd="0" presId="urn:microsoft.com/office/officeart/2016/7/layout/LinearBlockProcessNumbered"/>
    <dgm:cxn modelId="{8BFE9477-16B9-4739-BE77-95BF975C96E9}" srcId="{12E7CD5D-B946-4E07-8936-63F3CCE33FE1}" destId="{AB632BA4-7595-4F88-9E40-6AEA81F9F8AF}" srcOrd="1" destOrd="0" parTransId="{E75361AE-A820-452A-8E0B-778AD6C7CA4E}" sibTransId="{7B8AE8BC-8BE3-4178-8679-4A1A1D073EDF}"/>
    <dgm:cxn modelId="{8543DC79-8A5C-4771-8237-F09E204D241F}" srcId="{12E7CD5D-B946-4E07-8936-63F3CCE33FE1}" destId="{017E6D53-9F94-4BBB-9921-2BCC0DBFA538}" srcOrd="0" destOrd="0" parTransId="{E0B643FE-04F8-4454-AD3B-525FC5EBD79B}" sibTransId="{EC055D93-82A8-4D45-BAC8-E20F35A50BD3}"/>
    <dgm:cxn modelId="{32FF1A9A-94E7-405E-AC5B-C5E4BFE67658}" srcId="{12E7CD5D-B946-4E07-8936-63F3CCE33FE1}" destId="{E34E99E4-4781-4C5F-A228-32D9A293DD38}" srcOrd="2" destOrd="0" parTransId="{54F97F64-AE84-4399-AF83-6E95DC621BBC}" sibTransId="{3A3AA2AB-2224-434B-AFC5-9ADA27ADDAB5}"/>
    <dgm:cxn modelId="{F3A9D8A4-8847-DE42-B7BD-53C03BF43569}" type="presOf" srcId="{017E6D53-9F94-4BBB-9921-2BCC0DBFA538}" destId="{5195ECFE-25E1-5E4A-BF3D-FFE48736381E}" srcOrd="1" destOrd="0" presId="urn:microsoft.com/office/officeart/2016/7/layout/LinearBlockProcessNumbered"/>
    <dgm:cxn modelId="{9F5317B7-1F9B-7344-9E5F-6BDAE3F124BF}" type="presOf" srcId="{AB632BA4-7595-4F88-9E40-6AEA81F9F8AF}" destId="{C4275CE8-DC1E-5B41-8322-B67D6B95A0C5}" srcOrd="0" destOrd="0" presId="urn:microsoft.com/office/officeart/2016/7/layout/LinearBlockProcessNumbered"/>
    <dgm:cxn modelId="{62D2B9EB-1037-3246-9C86-DADCC66C7C2A}" type="presOf" srcId="{AB632BA4-7595-4F88-9E40-6AEA81F9F8AF}" destId="{89C361ED-FC9A-6E4C-A94E-AEB57F2B0612}" srcOrd="1" destOrd="0" presId="urn:microsoft.com/office/officeart/2016/7/layout/LinearBlockProcessNumbered"/>
    <dgm:cxn modelId="{16C317EE-AE34-5647-B37F-189A6B34F687}" type="presOf" srcId="{7B8AE8BC-8BE3-4178-8679-4A1A1D073EDF}" destId="{F9B51077-AAC4-D742-BC78-F23126094023}" srcOrd="0" destOrd="0" presId="urn:microsoft.com/office/officeart/2016/7/layout/LinearBlockProcessNumbered"/>
    <dgm:cxn modelId="{88ED94F3-6320-CA4B-9E9D-E6A12BBBF02D}" type="presOf" srcId="{E34E99E4-4781-4C5F-A228-32D9A293DD38}" destId="{6B751BA8-06A0-E148-9EEE-D19B619D98A8}" srcOrd="1" destOrd="0" presId="urn:microsoft.com/office/officeart/2016/7/layout/LinearBlockProcessNumbered"/>
    <dgm:cxn modelId="{EBEB78F8-30FA-2446-B829-E09F6BE040C2}" type="presOf" srcId="{E34E99E4-4781-4C5F-A228-32D9A293DD38}" destId="{1D39C6FF-7105-0644-8D26-3664C15D3235}" srcOrd="0" destOrd="0" presId="urn:microsoft.com/office/officeart/2016/7/layout/LinearBlockProcessNumbered"/>
    <dgm:cxn modelId="{490038CD-D54B-2A47-BDAC-9441BF48F7A7}" type="presParOf" srcId="{1742CFDB-F592-EB46-A6EF-86F57CCA4AD7}" destId="{2FF34943-2336-224A-9E39-C76082BD97E5}" srcOrd="0" destOrd="0" presId="urn:microsoft.com/office/officeart/2016/7/layout/LinearBlockProcessNumbered"/>
    <dgm:cxn modelId="{6890589C-8549-E241-944F-14C4EA6A29EC}" type="presParOf" srcId="{2FF34943-2336-224A-9E39-C76082BD97E5}" destId="{87F4C27E-1546-D34F-80F9-D6D62576940C}" srcOrd="0" destOrd="0" presId="urn:microsoft.com/office/officeart/2016/7/layout/LinearBlockProcessNumbered"/>
    <dgm:cxn modelId="{1C0B6080-F518-BE4F-A86C-D159A7A52259}" type="presParOf" srcId="{2FF34943-2336-224A-9E39-C76082BD97E5}" destId="{45950067-450F-884C-BBAE-FC2D3814D5C3}" srcOrd="1" destOrd="0" presId="urn:microsoft.com/office/officeart/2016/7/layout/LinearBlockProcessNumbered"/>
    <dgm:cxn modelId="{79DE8B54-C823-F64F-AD92-ECB658167A98}" type="presParOf" srcId="{2FF34943-2336-224A-9E39-C76082BD97E5}" destId="{5195ECFE-25E1-5E4A-BF3D-FFE48736381E}" srcOrd="2" destOrd="0" presId="urn:microsoft.com/office/officeart/2016/7/layout/LinearBlockProcessNumbered"/>
    <dgm:cxn modelId="{DE356413-1566-5341-B0AE-3F3C0D70B60C}" type="presParOf" srcId="{1742CFDB-F592-EB46-A6EF-86F57CCA4AD7}" destId="{DE2A6548-CEFC-684A-AA0C-BCA27EA2D318}" srcOrd="1" destOrd="0" presId="urn:microsoft.com/office/officeart/2016/7/layout/LinearBlockProcessNumbered"/>
    <dgm:cxn modelId="{92584D93-C384-8243-A99A-8B4688271218}" type="presParOf" srcId="{1742CFDB-F592-EB46-A6EF-86F57CCA4AD7}" destId="{AF36CEA4-8E94-3D42-B2E4-133EA136BAB6}" srcOrd="2" destOrd="0" presId="urn:microsoft.com/office/officeart/2016/7/layout/LinearBlockProcessNumbered"/>
    <dgm:cxn modelId="{F0AC8796-AE9D-6347-9C90-AA8BC2555B13}" type="presParOf" srcId="{AF36CEA4-8E94-3D42-B2E4-133EA136BAB6}" destId="{C4275CE8-DC1E-5B41-8322-B67D6B95A0C5}" srcOrd="0" destOrd="0" presId="urn:microsoft.com/office/officeart/2016/7/layout/LinearBlockProcessNumbered"/>
    <dgm:cxn modelId="{ACFC9665-6AB3-DC41-9890-64B8F87608B7}" type="presParOf" srcId="{AF36CEA4-8E94-3D42-B2E4-133EA136BAB6}" destId="{F9B51077-AAC4-D742-BC78-F23126094023}" srcOrd="1" destOrd="0" presId="urn:microsoft.com/office/officeart/2016/7/layout/LinearBlockProcessNumbered"/>
    <dgm:cxn modelId="{9656B9B0-2328-2C46-8977-F49C92164308}" type="presParOf" srcId="{AF36CEA4-8E94-3D42-B2E4-133EA136BAB6}" destId="{89C361ED-FC9A-6E4C-A94E-AEB57F2B0612}" srcOrd="2" destOrd="0" presId="urn:microsoft.com/office/officeart/2016/7/layout/LinearBlockProcessNumbered"/>
    <dgm:cxn modelId="{776B5FA3-DDA3-0B40-A589-6ADD7A418351}" type="presParOf" srcId="{1742CFDB-F592-EB46-A6EF-86F57CCA4AD7}" destId="{329040BF-445F-8B44-A782-AA98CBB12731}" srcOrd="3" destOrd="0" presId="urn:microsoft.com/office/officeart/2016/7/layout/LinearBlockProcessNumbered"/>
    <dgm:cxn modelId="{C27055E6-395B-E840-9A8B-1B18F0A5E30C}" type="presParOf" srcId="{1742CFDB-F592-EB46-A6EF-86F57CCA4AD7}" destId="{2732237D-9A3D-0147-990A-9D95405F0836}" srcOrd="4" destOrd="0" presId="urn:microsoft.com/office/officeart/2016/7/layout/LinearBlockProcessNumbered"/>
    <dgm:cxn modelId="{3FFDC6D0-C728-134E-9F27-9112D61B3592}" type="presParOf" srcId="{2732237D-9A3D-0147-990A-9D95405F0836}" destId="{1D39C6FF-7105-0644-8D26-3664C15D3235}" srcOrd="0" destOrd="0" presId="urn:microsoft.com/office/officeart/2016/7/layout/LinearBlockProcessNumbered"/>
    <dgm:cxn modelId="{82420992-D402-A54E-B72E-9A24174EAFE2}" type="presParOf" srcId="{2732237D-9A3D-0147-990A-9D95405F0836}" destId="{3E20464A-B3AA-B747-9776-CE88B9BE38FF}" srcOrd="1" destOrd="0" presId="urn:microsoft.com/office/officeart/2016/7/layout/LinearBlockProcessNumbered"/>
    <dgm:cxn modelId="{6B249099-B220-1B47-9E16-E27EF7AEB8FC}" type="presParOf" srcId="{2732237D-9A3D-0147-990A-9D95405F0836}" destId="{6B751BA8-06A0-E148-9EEE-D19B619D98A8}"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F51E21-120F-4AAB-87DD-02553D8B2DB3}" type="doc">
      <dgm:prSet loTypeId="urn:microsoft.com/office/officeart/2005/8/layout/hierarchy1" loCatId="hierarchy" qsTypeId="urn:microsoft.com/office/officeart/2005/8/quickstyle/simple2" qsCatId="simple" csTypeId="urn:microsoft.com/office/officeart/2005/8/colors/accent2_2" csCatId="accent2"/>
      <dgm:spPr/>
      <dgm:t>
        <a:bodyPr/>
        <a:lstStyle/>
        <a:p>
          <a:endParaRPr lang="en-US"/>
        </a:p>
      </dgm:t>
    </dgm:pt>
    <dgm:pt modelId="{E86362AB-447A-4E9B-9D3C-9F7CF9613D03}">
      <dgm:prSet/>
      <dgm:spPr/>
      <dgm:t>
        <a:bodyPr/>
        <a:lstStyle/>
        <a:p>
          <a:r>
            <a:rPr lang="en-US"/>
            <a:t>Basic operations form the foundation for more complex image processing techniques</a:t>
          </a:r>
        </a:p>
      </dgm:t>
    </dgm:pt>
    <dgm:pt modelId="{3F0F796A-5A2C-47B1-B644-BE0E2E67EE9B}" type="parTrans" cxnId="{EAF1F6E1-2408-46AE-ACBC-DD6262077226}">
      <dgm:prSet/>
      <dgm:spPr/>
      <dgm:t>
        <a:bodyPr/>
        <a:lstStyle/>
        <a:p>
          <a:endParaRPr lang="en-US"/>
        </a:p>
      </dgm:t>
    </dgm:pt>
    <dgm:pt modelId="{60225F8D-9DFA-4358-84DF-3F559F320F1B}" type="sibTrans" cxnId="{EAF1F6E1-2408-46AE-ACBC-DD6262077226}">
      <dgm:prSet/>
      <dgm:spPr/>
      <dgm:t>
        <a:bodyPr/>
        <a:lstStyle/>
        <a:p>
          <a:endParaRPr lang="en-US"/>
        </a:p>
      </dgm:t>
    </dgm:pt>
    <dgm:pt modelId="{CAA45477-2B4B-431F-BCA3-EF105F49EEC8}">
      <dgm:prSet/>
      <dgm:spPr/>
      <dgm:t>
        <a:bodyPr/>
        <a:lstStyle/>
        <a:p>
          <a:r>
            <a:rPr lang="en-US"/>
            <a:t>Understanding pixel-level operations is crucial for developing advanced algorithms</a:t>
          </a:r>
        </a:p>
      </dgm:t>
    </dgm:pt>
    <dgm:pt modelId="{EC011F0A-03A9-427E-9A09-DFD2B09D1B53}" type="parTrans" cxnId="{4936CC67-54FC-4826-AEFE-33D8CB5FB090}">
      <dgm:prSet/>
      <dgm:spPr/>
      <dgm:t>
        <a:bodyPr/>
        <a:lstStyle/>
        <a:p>
          <a:endParaRPr lang="en-US"/>
        </a:p>
      </dgm:t>
    </dgm:pt>
    <dgm:pt modelId="{CE72370E-D977-4965-A99E-1C6EF59A2D31}" type="sibTrans" cxnId="{4936CC67-54FC-4826-AEFE-33D8CB5FB090}">
      <dgm:prSet/>
      <dgm:spPr/>
      <dgm:t>
        <a:bodyPr/>
        <a:lstStyle/>
        <a:p>
          <a:endParaRPr lang="en-US"/>
        </a:p>
      </dgm:t>
    </dgm:pt>
    <dgm:pt modelId="{7DF32663-065F-4FF6-88F7-B1E931B540F8}">
      <dgm:prSet/>
      <dgm:spPr/>
      <dgm:t>
        <a:bodyPr/>
        <a:lstStyle/>
        <a:p>
          <a:r>
            <a:rPr lang="en-US"/>
            <a:t>Proper data type handling is essential for accurate results</a:t>
          </a:r>
        </a:p>
      </dgm:t>
    </dgm:pt>
    <dgm:pt modelId="{DD80A38C-B5F1-48DA-880C-E1E67F39B791}" type="parTrans" cxnId="{E4F1F14A-CA99-4CE9-AFCA-31C76D3E7A12}">
      <dgm:prSet/>
      <dgm:spPr/>
      <dgm:t>
        <a:bodyPr/>
        <a:lstStyle/>
        <a:p>
          <a:endParaRPr lang="en-US"/>
        </a:p>
      </dgm:t>
    </dgm:pt>
    <dgm:pt modelId="{FC8D807A-53A2-48B6-922E-A8A1B0BA7799}" type="sibTrans" cxnId="{E4F1F14A-CA99-4CE9-AFCA-31C76D3E7A12}">
      <dgm:prSet/>
      <dgm:spPr/>
      <dgm:t>
        <a:bodyPr/>
        <a:lstStyle/>
        <a:p>
          <a:endParaRPr lang="en-US"/>
        </a:p>
      </dgm:t>
    </dgm:pt>
    <dgm:pt modelId="{62F96C94-9A56-C94E-BC04-658BFB2E75B9}" type="pres">
      <dgm:prSet presAssocID="{AEF51E21-120F-4AAB-87DD-02553D8B2DB3}" presName="hierChild1" presStyleCnt="0">
        <dgm:presLayoutVars>
          <dgm:chPref val="1"/>
          <dgm:dir/>
          <dgm:animOne val="branch"/>
          <dgm:animLvl val="lvl"/>
          <dgm:resizeHandles/>
        </dgm:presLayoutVars>
      </dgm:prSet>
      <dgm:spPr/>
    </dgm:pt>
    <dgm:pt modelId="{D0750E91-7528-7F44-B4A5-4A974FAE48C4}" type="pres">
      <dgm:prSet presAssocID="{E86362AB-447A-4E9B-9D3C-9F7CF9613D03}" presName="hierRoot1" presStyleCnt="0"/>
      <dgm:spPr/>
    </dgm:pt>
    <dgm:pt modelId="{3A0B458D-4349-AE4F-9F19-5645A173B971}" type="pres">
      <dgm:prSet presAssocID="{E86362AB-447A-4E9B-9D3C-9F7CF9613D03}" presName="composite" presStyleCnt="0"/>
      <dgm:spPr/>
    </dgm:pt>
    <dgm:pt modelId="{04416431-5E21-4849-B79B-F0B8D0B34404}" type="pres">
      <dgm:prSet presAssocID="{E86362AB-447A-4E9B-9D3C-9F7CF9613D03}" presName="background" presStyleLbl="node0" presStyleIdx="0" presStyleCnt="3"/>
      <dgm:spPr/>
    </dgm:pt>
    <dgm:pt modelId="{93494DD4-DEFD-6147-9986-46E818C04AA5}" type="pres">
      <dgm:prSet presAssocID="{E86362AB-447A-4E9B-9D3C-9F7CF9613D03}" presName="text" presStyleLbl="fgAcc0" presStyleIdx="0" presStyleCnt="3">
        <dgm:presLayoutVars>
          <dgm:chPref val="3"/>
        </dgm:presLayoutVars>
      </dgm:prSet>
      <dgm:spPr/>
    </dgm:pt>
    <dgm:pt modelId="{88AC12A4-7F2C-2649-90ED-CB214A25C367}" type="pres">
      <dgm:prSet presAssocID="{E86362AB-447A-4E9B-9D3C-9F7CF9613D03}" presName="hierChild2" presStyleCnt="0"/>
      <dgm:spPr/>
    </dgm:pt>
    <dgm:pt modelId="{394B61D7-0920-E64E-8A18-CEE48F4F7A71}" type="pres">
      <dgm:prSet presAssocID="{CAA45477-2B4B-431F-BCA3-EF105F49EEC8}" presName="hierRoot1" presStyleCnt="0"/>
      <dgm:spPr/>
    </dgm:pt>
    <dgm:pt modelId="{8B5D3F18-A767-0141-8B60-0791779A8188}" type="pres">
      <dgm:prSet presAssocID="{CAA45477-2B4B-431F-BCA3-EF105F49EEC8}" presName="composite" presStyleCnt="0"/>
      <dgm:spPr/>
    </dgm:pt>
    <dgm:pt modelId="{E4A629DC-C5D3-F14B-829B-F4B61B453BD2}" type="pres">
      <dgm:prSet presAssocID="{CAA45477-2B4B-431F-BCA3-EF105F49EEC8}" presName="background" presStyleLbl="node0" presStyleIdx="1" presStyleCnt="3"/>
      <dgm:spPr/>
    </dgm:pt>
    <dgm:pt modelId="{8E688759-D88D-F844-B869-51899371E10D}" type="pres">
      <dgm:prSet presAssocID="{CAA45477-2B4B-431F-BCA3-EF105F49EEC8}" presName="text" presStyleLbl="fgAcc0" presStyleIdx="1" presStyleCnt="3">
        <dgm:presLayoutVars>
          <dgm:chPref val="3"/>
        </dgm:presLayoutVars>
      </dgm:prSet>
      <dgm:spPr/>
    </dgm:pt>
    <dgm:pt modelId="{CF65D37D-BC0C-0642-8A6B-E9D58A61F8E7}" type="pres">
      <dgm:prSet presAssocID="{CAA45477-2B4B-431F-BCA3-EF105F49EEC8}" presName="hierChild2" presStyleCnt="0"/>
      <dgm:spPr/>
    </dgm:pt>
    <dgm:pt modelId="{BA23531C-862C-FF4A-BD1F-2D44A993B7FF}" type="pres">
      <dgm:prSet presAssocID="{7DF32663-065F-4FF6-88F7-B1E931B540F8}" presName="hierRoot1" presStyleCnt="0"/>
      <dgm:spPr/>
    </dgm:pt>
    <dgm:pt modelId="{DF36D3B7-4E65-9845-AA2E-B1B0285FE00E}" type="pres">
      <dgm:prSet presAssocID="{7DF32663-065F-4FF6-88F7-B1E931B540F8}" presName="composite" presStyleCnt="0"/>
      <dgm:spPr/>
    </dgm:pt>
    <dgm:pt modelId="{839FB03B-B992-454F-A8C5-5EAC6094F10F}" type="pres">
      <dgm:prSet presAssocID="{7DF32663-065F-4FF6-88F7-B1E931B540F8}" presName="background" presStyleLbl="node0" presStyleIdx="2" presStyleCnt="3"/>
      <dgm:spPr/>
    </dgm:pt>
    <dgm:pt modelId="{3C1E4B7E-E52F-FE4C-9969-3EFB498D1E0E}" type="pres">
      <dgm:prSet presAssocID="{7DF32663-065F-4FF6-88F7-B1E931B540F8}" presName="text" presStyleLbl="fgAcc0" presStyleIdx="2" presStyleCnt="3">
        <dgm:presLayoutVars>
          <dgm:chPref val="3"/>
        </dgm:presLayoutVars>
      </dgm:prSet>
      <dgm:spPr/>
    </dgm:pt>
    <dgm:pt modelId="{350543EB-8CBC-484B-B5AD-EECD8A9AD5D6}" type="pres">
      <dgm:prSet presAssocID="{7DF32663-065F-4FF6-88F7-B1E931B540F8}" presName="hierChild2" presStyleCnt="0"/>
      <dgm:spPr/>
    </dgm:pt>
  </dgm:ptLst>
  <dgm:cxnLst>
    <dgm:cxn modelId="{4BF1371B-0585-F54D-B807-108EC802D82A}" type="presOf" srcId="{7DF32663-065F-4FF6-88F7-B1E931B540F8}" destId="{3C1E4B7E-E52F-FE4C-9969-3EFB498D1E0E}" srcOrd="0" destOrd="0" presId="urn:microsoft.com/office/officeart/2005/8/layout/hierarchy1"/>
    <dgm:cxn modelId="{6D48BF40-CE95-F948-99EA-16C6DC4178B4}" type="presOf" srcId="{CAA45477-2B4B-431F-BCA3-EF105F49EEC8}" destId="{8E688759-D88D-F844-B869-51899371E10D}" srcOrd="0" destOrd="0" presId="urn:microsoft.com/office/officeart/2005/8/layout/hierarchy1"/>
    <dgm:cxn modelId="{E4F1F14A-CA99-4CE9-AFCA-31C76D3E7A12}" srcId="{AEF51E21-120F-4AAB-87DD-02553D8B2DB3}" destId="{7DF32663-065F-4FF6-88F7-B1E931B540F8}" srcOrd="2" destOrd="0" parTransId="{DD80A38C-B5F1-48DA-880C-E1E67F39B791}" sibTransId="{FC8D807A-53A2-48B6-922E-A8A1B0BA7799}"/>
    <dgm:cxn modelId="{4936CC67-54FC-4826-AEFE-33D8CB5FB090}" srcId="{AEF51E21-120F-4AAB-87DD-02553D8B2DB3}" destId="{CAA45477-2B4B-431F-BCA3-EF105F49EEC8}" srcOrd="1" destOrd="0" parTransId="{EC011F0A-03A9-427E-9A09-DFD2B09D1B53}" sibTransId="{CE72370E-D977-4965-A99E-1C6EF59A2D31}"/>
    <dgm:cxn modelId="{26FFC57B-1089-2F4E-8473-F347EF21A59F}" type="presOf" srcId="{AEF51E21-120F-4AAB-87DD-02553D8B2DB3}" destId="{62F96C94-9A56-C94E-BC04-658BFB2E75B9}" srcOrd="0" destOrd="0" presId="urn:microsoft.com/office/officeart/2005/8/layout/hierarchy1"/>
    <dgm:cxn modelId="{E94FE3DA-0E64-2746-9AFB-65238BCF1C0F}" type="presOf" srcId="{E86362AB-447A-4E9B-9D3C-9F7CF9613D03}" destId="{93494DD4-DEFD-6147-9986-46E818C04AA5}" srcOrd="0" destOrd="0" presId="urn:microsoft.com/office/officeart/2005/8/layout/hierarchy1"/>
    <dgm:cxn modelId="{EAF1F6E1-2408-46AE-ACBC-DD6262077226}" srcId="{AEF51E21-120F-4AAB-87DD-02553D8B2DB3}" destId="{E86362AB-447A-4E9B-9D3C-9F7CF9613D03}" srcOrd="0" destOrd="0" parTransId="{3F0F796A-5A2C-47B1-B644-BE0E2E67EE9B}" sibTransId="{60225F8D-9DFA-4358-84DF-3F559F320F1B}"/>
    <dgm:cxn modelId="{79D84579-8561-E446-A7D7-01D985FCAF4F}" type="presParOf" srcId="{62F96C94-9A56-C94E-BC04-658BFB2E75B9}" destId="{D0750E91-7528-7F44-B4A5-4A974FAE48C4}" srcOrd="0" destOrd="0" presId="urn:microsoft.com/office/officeart/2005/8/layout/hierarchy1"/>
    <dgm:cxn modelId="{C447D8D9-E39C-9A43-9B1D-E632462D4C7B}" type="presParOf" srcId="{D0750E91-7528-7F44-B4A5-4A974FAE48C4}" destId="{3A0B458D-4349-AE4F-9F19-5645A173B971}" srcOrd="0" destOrd="0" presId="urn:microsoft.com/office/officeart/2005/8/layout/hierarchy1"/>
    <dgm:cxn modelId="{1D1422C8-D306-5D47-952B-60115665A938}" type="presParOf" srcId="{3A0B458D-4349-AE4F-9F19-5645A173B971}" destId="{04416431-5E21-4849-B79B-F0B8D0B34404}" srcOrd="0" destOrd="0" presId="urn:microsoft.com/office/officeart/2005/8/layout/hierarchy1"/>
    <dgm:cxn modelId="{7A69D976-98B2-4548-967B-D5BB6D8C9F99}" type="presParOf" srcId="{3A0B458D-4349-AE4F-9F19-5645A173B971}" destId="{93494DD4-DEFD-6147-9986-46E818C04AA5}" srcOrd="1" destOrd="0" presId="urn:microsoft.com/office/officeart/2005/8/layout/hierarchy1"/>
    <dgm:cxn modelId="{CDC5C773-9B1C-8B47-BB7F-C42B733E8A3D}" type="presParOf" srcId="{D0750E91-7528-7F44-B4A5-4A974FAE48C4}" destId="{88AC12A4-7F2C-2649-90ED-CB214A25C367}" srcOrd="1" destOrd="0" presId="urn:microsoft.com/office/officeart/2005/8/layout/hierarchy1"/>
    <dgm:cxn modelId="{9AEEF600-BA4C-004A-AA5E-1854A03FC283}" type="presParOf" srcId="{62F96C94-9A56-C94E-BC04-658BFB2E75B9}" destId="{394B61D7-0920-E64E-8A18-CEE48F4F7A71}" srcOrd="1" destOrd="0" presId="urn:microsoft.com/office/officeart/2005/8/layout/hierarchy1"/>
    <dgm:cxn modelId="{32F1D1A1-E7FC-4042-B3D2-9A916C6E8D4E}" type="presParOf" srcId="{394B61D7-0920-E64E-8A18-CEE48F4F7A71}" destId="{8B5D3F18-A767-0141-8B60-0791779A8188}" srcOrd="0" destOrd="0" presId="urn:microsoft.com/office/officeart/2005/8/layout/hierarchy1"/>
    <dgm:cxn modelId="{45798915-5A76-304C-A790-9B6A0DA5DD97}" type="presParOf" srcId="{8B5D3F18-A767-0141-8B60-0791779A8188}" destId="{E4A629DC-C5D3-F14B-829B-F4B61B453BD2}" srcOrd="0" destOrd="0" presId="urn:microsoft.com/office/officeart/2005/8/layout/hierarchy1"/>
    <dgm:cxn modelId="{5EDE621A-6C2E-5549-B724-6F362A90DE8D}" type="presParOf" srcId="{8B5D3F18-A767-0141-8B60-0791779A8188}" destId="{8E688759-D88D-F844-B869-51899371E10D}" srcOrd="1" destOrd="0" presId="urn:microsoft.com/office/officeart/2005/8/layout/hierarchy1"/>
    <dgm:cxn modelId="{B41A6F3D-278F-024E-B257-909D84E5A9E6}" type="presParOf" srcId="{394B61D7-0920-E64E-8A18-CEE48F4F7A71}" destId="{CF65D37D-BC0C-0642-8A6B-E9D58A61F8E7}" srcOrd="1" destOrd="0" presId="urn:microsoft.com/office/officeart/2005/8/layout/hierarchy1"/>
    <dgm:cxn modelId="{15520810-305A-D94B-B524-20152CF1831D}" type="presParOf" srcId="{62F96C94-9A56-C94E-BC04-658BFB2E75B9}" destId="{BA23531C-862C-FF4A-BD1F-2D44A993B7FF}" srcOrd="2" destOrd="0" presId="urn:microsoft.com/office/officeart/2005/8/layout/hierarchy1"/>
    <dgm:cxn modelId="{5E8577BF-AF2D-9D4A-A456-3C9E443A03E8}" type="presParOf" srcId="{BA23531C-862C-FF4A-BD1F-2D44A993B7FF}" destId="{DF36D3B7-4E65-9845-AA2E-B1B0285FE00E}" srcOrd="0" destOrd="0" presId="urn:microsoft.com/office/officeart/2005/8/layout/hierarchy1"/>
    <dgm:cxn modelId="{0396E776-E3FD-A54D-B728-2FA54FE91BDA}" type="presParOf" srcId="{DF36D3B7-4E65-9845-AA2E-B1B0285FE00E}" destId="{839FB03B-B992-454F-A8C5-5EAC6094F10F}" srcOrd="0" destOrd="0" presId="urn:microsoft.com/office/officeart/2005/8/layout/hierarchy1"/>
    <dgm:cxn modelId="{9D1013E2-04D6-014B-86FB-B2875F4BC4AB}" type="presParOf" srcId="{DF36D3B7-4E65-9845-AA2E-B1B0285FE00E}" destId="{3C1E4B7E-E52F-FE4C-9969-3EFB498D1E0E}" srcOrd="1" destOrd="0" presId="urn:microsoft.com/office/officeart/2005/8/layout/hierarchy1"/>
    <dgm:cxn modelId="{3E381CDB-2D8E-FA48-83CD-EA3D9073C135}" type="presParOf" srcId="{BA23531C-862C-FF4A-BD1F-2D44A993B7FF}" destId="{350543EB-8CBC-484B-B5AD-EECD8A9AD5D6}"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F4C27E-1546-D34F-80F9-D6D62576940C}">
      <dsp:nvSpPr>
        <dsp:cNvPr id="0" name=""/>
        <dsp:cNvSpPr/>
      </dsp:nvSpPr>
      <dsp:spPr>
        <a:xfrm>
          <a:off x="763" y="0"/>
          <a:ext cx="3094194" cy="3366815"/>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305638" tIns="0" rIns="305638" bIns="330200" numCol="1" spcCol="1270" anchor="t" anchorCtr="0">
          <a:noAutofit/>
        </a:bodyPr>
        <a:lstStyle/>
        <a:p>
          <a:pPr marL="0" lvl="0" indent="0" algn="l" defTabSz="1022350">
            <a:lnSpc>
              <a:spcPct val="90000"/>
            </a:lnSpc>
            <a:spcBef>
              <a:spcPct val="0"/>
            </a:spcBef>
            <a:spcAft>
              <a:spcPct val="35000"/>
            </a:spcAft>
            <a:buNone/>
          </a:pPr>
          <a:r>
            <a:rPr lang="en-US" sz="2300" kern="1200" dirty="0"/>
            <a:t>Basic image algebra operations are the foundation of digital image processing</a:t>
          </a:r>
        </a:p>
      </dsp:txBody>
      <dsp:txXfrm>
        <a:off x="763" y="1346726"/>
        <a:ext cx="3094194" cy="2020089"/>
      </dsp:txXfrm>
    </dsp:sp>
    <dsp:sp modelId="{45950067-450F-884C-BBAE-FC2D3814D5C3}">
      <dsp:nvSpPr>
        <dsp:cNvPr id="0" name=""/>
        <dsp:cNvSpPr/>
      </dsp:nvSpPr>
      <dsp:spPr>
        <a:xfrm>
          <a:off x="763" y="0"/>
          <a:ext cx="3094194" cy="1346726"/>
        </a:xfrm>
        <a:prstGeom prst="rect">
          <a:avLst/>
        </a:prstGeom>
        <a:noFill/>
        <a:ln w="6350" cap="flat" cmpd="sng" algn="ctr">
          <a:noFill/>
          <a:prstDash val="solid"/>
          <a:miter lim="800000"/>
        </a:ln>
        <a:effectLst/>
        <a:sp3d/>
      </dsp:spPr>
      <dsp:style>
        <a:lnRef idx="1">
          <a:scrgbClr r="0" g="0" b="0"/>
        </a:lnRef>
        <a:fillRef idx="3">
          <a:scrgbClr r="0" g="0" b="0"/>
        </a:fillRef>
        <a:effectRef idx="2">
          <a:scrgbClr r="0" g="0" b="0"/>
        </a:effectRef>
        <a:fontRef idx="minor">
          <a:schemeClr val="lt1"/>
        </a:fontRef>
      </dsp:style>
      <dsp:txBody>
        <a:bodyPr spcFirstLastPara="0" vert="horz" wrap="square" lIns="305638" tIns="165100" rIns="305638"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p>
      </dsp:txBody>
      <dsp:txXfrm>
        <a:off x="763" y="0"/>
        <a:ext cx="3094194" cy="1346726"/>
      </dsp:txXfrm>
    </dsp:sp>
    <dsp:sp modelId="{C4275CE8-DC1E-5B41-8322-B67D6B95A0C5}">
      <dsp:nvSpPr>
        <dsp:cNvPr id="0" name=""/>
        <dsp:cNvSpPr/>
      </dsp:nvSpPr>
      <dsp:spPr>
        <a:xfrm>
          <a:off x="3342493" y="0"/>
          <a:ext cx="3094194" cy="3366815"/>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305638" tIns="0" rIns="305638" bIns="330200" numCol="1" spcCol="1270" anchor="t" anchorCtr="0">
          <a:noAutofit/>
        </a:bodyPr>
        <a:lstStyle/>
        <a:p>
          <a:pPr marL="0" lvl="0" indent="0" algn="l" defTabSz="1022350">
            <a:lnSpc>
              <a:spcPct val="90000"/>
            </a:lnSpc>
            <a:spcBef>
              <a:spcPct val="0"/>
            </a:spcBef>
            <a:spcAft>
              <a:spcPct val="35000"/>
            </a:spcAft>
            <a:buNone/>
          </a:pPr>
          <a:r>
            <a:rPr lang="en-US" sz="2300" kern="1200" dirty="0"/>
            <a:t>Operations operate pixel-by-pixel on grayscale intensity values</a:t>
          </a:r>
        </a:p>
      </dsp:txBody>
      <dsp:txXfrm>
        <a:off x="3342493" y="1346726"/>
        <a:ext cx="3094194" cy="2020089"/>
      </dsp:txXfrm>
    </dsp:sp>
    <dsp:sp modelId="{F9B51077-AAC4-D742-BC78-F23126094023}">
      <dsp:nvSpPr>
        <dsp:cNvPr id="0" name=""/>
        <dsp:cNvSpPr/>
      </dsp:nvSpPr>
      <dsp:spPr>
        <a:xfrm>
          <a:off x="3342493" y="0"/>
          <a:ext cx="3094194" cy="1346726"/>
        </a:xfrm>
        <a:prstGeom prst="rect">
          <a:avLst/>
        </a:prstGeom>
        <a:noFill/>
        <a:ln w="6350" cap="flat" cmpd="sng" algn="ctr">
          <a:noFill/>
          <a:prstDash val="solid"/>
          <a:miter lim="800000"/>
        </a:ln>
        <a:effectLst/>
        <a:sp3d/>
      </dsp:spPr>
      <dsp:style>
        <a:lnRef idx="1">
          <a:scrgbClr r="0" g="0" b="0"/>
        </a:lnRef>
        <a:fillRef idx="3">
          <a:scrgbClr r="0" g="0" b="0"/>
        </a:fillRef>
        <a:effectRef idx="2">
          <a:scrgbClr r="0" g="0" b="0"/>
        </a:effectRef>
        <a:fontRef idx="minor">
          <a:schemeClr val="lt1"/>
        </a:fontRef>
      </dsp:style>
      <dsp:txBody>
        <a:bodyPr spcFirstLastPara="0" vert="horz" wrap="square" lIns="305638" tIns="165100" rIns="305638"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3342493" y="0"/>
        <a:ext cx="3094194" cy="1346726"/>
      </dsp:txXfrm>
    </dsp:sp>
    <dsp:sp modelId="{1D39C6FF-7105-0644-8D26-3664C15D3235}">
      <dsp:nvSpPr>
        <dsp:cNvPr id="0" name=""/>
        <dsp:cNvSpPr/>
      </dsp:nvSpPr>
      <dsp:spPr>
        <a:xfrm>
          <a:off x="6684223" y="0"/>
          <a:ext cx="3094194" cy="3366815"/>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305638" tIns="0" rIns="305638" bIns="330200" numCol="1" spcCol="1270" anchor="t" anchorCtr="0">
          <a:noAutofit/>
        </a:bodyPr>
        <a:lstStyle/>
        <a:p>
          <a:pPr marL="0" lvl="0" indent="0" algn="l" defTabSz="1022350">
            <a:lnSpc>
              <a:spcPct val="90000"/>
            </a:lnSpc>
            <a:spcBef>
              <a:spcPct val="0"/>
            </a:spcBef>
            <a:spcAft>
              <a:spcPct val="35000"/>
            </a:spcAft>
            <a:buNone/>
          </a:pPr>
          <a:r>
            <a:rPr lang="en-US" sz="2300" kern="1200" dirty="0"/>
            <a:t>Important to understand data types and proper handling of value ranges</a:t>
          </a:r>
        </a:p>
      </dsp:txBody>
      <dsp:txXfrm>
        <a:off x="6684223" y="1346726"/>
        <a:ext cx="3094194" cy="2020089"/>
      </dsp:txXfrm>
    </dsp:sp>
    <dsp:sp modelId="{3E20464A-B3AA-B747-9776-CE88B9BE38FF}">
      <dsp:nvSpPr>
        <dsp:cNvPr id="0" name=""/>
        <dsp:cNvSpPr/>
      </dsp:nvSpPr>
      <dsp:spPr>
        <a:xfrm>
          <a:off x="6684223" y="0"/>
          <a:ext cx="3094194" cy="1346726"/>
        </a:xfrm>
        <a:prstGeom prst="rect">
          <a:avLst/>
        </a:prstGeom>
        <a:noFill/>
        <a:ln w="6350" cap="flat" cmpd="sng" algn="ctr">
          <a:noFill/>
          <a:prstDash val="solid"/>
          <a:miter lim="800000"/>
        </a:ln>
        <a:effectLst/>
        <a:sp3d/>
      </dsp:spPr>
      <dsp:style>
        <a:lnRef idx="1">
          <a:scrgbClr r="0" g="0" b="0"/>
        </a:lnRef>
        <a:fillRef idx="3">
          <a:scrgbClr r="0" g="0" b="0"/>
        </a:fillRef>
        <a:effectRef idx="2">
          <a:scrgbClr r="0" g="0" b="0"/>
        </a:effectRef>
        <a:fontRef idx="minor">
          <a:schemeClr val="lt1"/>
        </a:fontRef>
      </dsp:style>
      <dsp:txBody>
        <a:bodyPr spcFirstLastPara="0" vert="horz" wrap="square" lIns="305638" tIns="165100" rIns="305638" bIns="165100" numCol="1" spcCol="1270" anchor="ctr" anchorCtr="0">
          <a:noAutofit/>
        </a:bodyPr>
        <a:lstStyle/>
        <a:p>
          <a:pPr marL="0" lvl="0" indent="0" algn="l" defTabSz="2933700">
            <a:lnSpc>
              <a:spcPct val="90000"/>
            </a:lnSpc>
            <a:spcBef>
              <a:spcPct val="0"/>
            </a:spcBef>
            <a:spcAft>
              <a:spcPct val="35000"/>
            </a:spcAft>
            <a:buNone/>
          </a:pPr>
          <a:r>
            <a:rPr lang="en-US" sz="6600" kern="1200"/>
            <a:t>03</a:t>
          </a:r>
        </a:p>
      </dsp:txBody>
      <dsp:txXfrm>
        <a:off x="6684223" y="0"/>
        <a:ext cx="3094194" cy="13467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416431-5E21-4849-B79B-F0B8D0B34404}">
      <dsp:nvSpPr>
        <dsp:cNvPr id="0" name=""/>
        <dsp:cNvSpPr/>
      </dsp:nvSpPr>
      <dsp:spPr>
        <a:xfrm>
          <a:off x="0" y="664997"/>
          <a:ext cx="2750394" cy="1746500"/>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93494DD4-DEFD-6147-9986-46E818C04AA5}">
      <dsp:nvSpPr>
        <dsp:cNvPr id="0" name=""/>
        <dsp:cNvSpPr/>
      </dsp:nvSpPr>
      <dsp:spPr>
        <a:xfrm>
          <a:off x="305599" y="955316"/>
          <a:ext cx="2750394" cy="17465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Basic operations form the foundation for more complex image processing techniques</a:t>
          </a:r>
        </a:p>
      </dsp:txBody>
      <dsp:txXfrm>
        <a:off x="356752" y="1006469"/>
        <a:ext cx="2648088" cy="1644194"/>
      </dsp:txXfrm>
    </dsp:sp>
    <dsp:sp modelId="{E4A629DC-C5D3-F14B-829B-F4B61B453BD2}">
      <dsp:nvSpPr>
        <dsp:cNvPr id="0" name=""/>
        <dsp:cNvSpPr/>
      </dsp:nvSpPr>
      <dsp:spPr>
        <a:xfrm>
          <a:off x="3361593" y="664997"/>
          <a:ext cx="2750394" cy="1746500"/>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8E688759-D88D-F844-B869-51899371E10D}">
      <dsp:nvSpPr>
        <dsp:cNvPr id="0" name=""/>
        <dsp:cNvSpPr/>
      </dsp:nvSpPr>
      <dsp:spPr>
        <a:xfrm>
          <a:off x="3667193" y="955316"/>
          <a:ext cx="2750394" cy="17465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Understanding pixel-level operations is crucial for developing advanced algorithms</a:t>
          </a:r>
        </a:p>
      </dsp:txBody>
      <dsp:txXfrm>
        <a:off x="3718346" y="1006469"/>
        <a:ext cx="2648088" cy="1644194"/>
      </dsp:txXfrm>
    </dsp:sp>
    <dsp:sp modelId="{839FB03B-B992-454F-A8C5-5EAC6094F10F}">
      <dsp:nvSpPr>
        <dsp:cNvPr id="0" name=""/>
        <dsp:cNvSpPr/>
      </dsp:nvSpPr>
      <dsp:spPr>
        <a:xfrm>
          <a:off x="6723187" y="664997"/>
          <a:ext cx="2750394" cy="1746500"/>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3C1E4B7E-E52F-FE4C-9969-3EFB498D1E0E}">
      <dsp:nvSpPr>
        <dsp:cNvPr id="0" name=""/>
        <dsp:cNvSpPr/>
      </dsp:nvSpPr>
      <dsp:spPr>
        <a:xfrm>
          <a:off x="7028787" y="955316"/>
          <a:ext cx="2750394" cy="17465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Proper data type handling is essential for accurate results</a:t>
          </a:r>
        </a:p>
      </dsp:txBody>
      <dsp:txXfrm>
        <a:off x="7079940" y="1006469"/>
        <a:ext cx="2648088" cy="1644194"/>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B8B65A-D69F-C26C-B67E-036EF77BF1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52B9064-AE57-427F-E5AF-71DE7D52F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8190EA-5EEC-4300-B6AE-D9734C6C648E}" type="datetimeFigureOut">
              <a:rPr lang="en-US" smtClean="0"/>
              <a:t>4/23/25</a:t>
            </a:fld>
            <a:endParaRPr lang="en-US" dirty="0"/>
          </a:p>
        </p:txBody>
      </p:sp>
      <p:sp>
        <p:nvSpPr>
          <p:cNvPr id="4" name="Footer Placeholder 3">
            <a:extLst>
              <a:ext uri="{FF2B5EF4-FFF2-40B4-BE49-F238E27FC236}">
                <a16:creationId xmlns:a16="http://schemas.microsoft.com/office/drawing/2014/main" id="{8186157A-CEB9-B0FC-3A49-BE950AEAD6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0819CA0-A57D-42D7-A625-56C22D0FA7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AFF3A6F-DEFA-45E0-9496-BEE7C2C6F3D0}" type="slidenum">
              <a:rPr lang="en-US" smtClean="0"/>
              <a:t>‹#›</a:t>
            </a:fld>
            <a:endParaRPr lang="en-US" dirty="0"/>
          </a:p>
        </p:txBody>
      </p:sp>
    </p:spTree>
    <p:extLst>
      <p:ext uri="{BB962C8B-B14F-4D97-AF65-F5344CB8AC3E}">
        <p14:creationId xmlns:p14="http://schemas.microsoft.com/office/powerpoint/2010/main" val="140600222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4/23/25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a:t>
            </a:fld>
            <a:endParaRPr lang="en-US" dirty="0"/>
          </a:p>
        </p:txBody>
      </p:sp>
    </p:spTree>
    <p:extLst>
      <p:ext uri="{BB962C8B-B14F-4D97-AF65-F5344CB8AC3E}">
        <p14:creationId xmlns:p14="http://schemas.microsoft.com/office/powerpoint/2010/main" val="2915247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2</a:t>
            </a:fld>
            <a:endParaRPr lang="en-US" dirty="0"/>
          </a:p>
        </p:txBody>
      </p:sp>
    </p:spTree>
    <p:extLst>
      <p:ext uri="{BB962C8B-B14F-4D97-AF65-F5344CB8AC3E}">
        <p14:creationId xmlns:p14="http://schemas.microsoft.com/office/powerpoint/2010/main" val="1938948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3</a:t>
            </a:fld>
            <a:endParaRPr lang="en-US" dirty="0"/>
          </a:p>
        </p:txBody>
      </p:sp>
    </p:spTree>
    <p:extLst>
      <p:ext uri="{BB962C8B-B14F-4D97-AF65-F5344CB8AC3E}">
        <p14:creationId xmlns:p14="http://schemas.microsoft.com/office/powerpoint/2010/main" val="1639086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4</a:t>
            </a:fld>
            <a:endParaRPr lang="en-US" dirty="0"/>
          </a:p>
        </p:txBody>
      </p:sp>
    </p:spTree>
    <p:extLst>
      <p:ext uri="{BB962C8B-B14F-4D97-AF65-F5344CB8AC3E}">
        <p14:creationId xmlns:p14="http://schemas.microsoft.com/office/powerpoint/2010/main" val="16168571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F97DC217-DF71-1A49-B3EA-559F1F43B0FF}" type="slidenum">
              <a:rPr lang="en-US" smtClean="0"/>
              <a:t>5</a:t>
            </a:fld>
            <a:endParaRPr lang="en-US" dirty="0"/>
          </a:p>
        </p:txBody>
      </p:sp>
    </p:spTree>
    <p:extLst>
      <p:ext uri="{BB962C8B-B14F-4D97-AF65-F5344CB8AC3E}">
        <p14:creationId xmlns:p14="http://schemas.microsoft.com/office/powerpoint/2010/main" val="7675793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F97DC217-DF71-1A49-B3EA-559F1F43B0FF}" type="slidenum">
              <a:rPr lang="en-US" smtClean="0"/>
              <a:t>6</a:t>
            </a:fld>
            <a:endParaRPr lang="en-US" dirty="0"/>
          </a:p>
        </p:txBody>
      </p:sp>
    </p:spTree>
    <p:extLst>
      <p:ext uri="{BB962C8B-B14F-4D97-AF65-F5344CB8AC3E}">
        <p14:creationId xmlns:p14="http://schemas.microsoft.com/office/powerpoint/2010/main" val="208344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F97DC217-DF71-1A49-B3EA-559F1F43B0FF}" type="slidenum">
              <a:rPr lang="en-US" smtClean="0"/>
              <a:t>16</a:t>
            </a:fld>
            <a:endParaRPr lang="en-US" dirty="0"/>
          </a:p>
        </p:txBody>
      </p:sp>
    </p:spTree>
    <p:extLst>
      <p:ext uri="{BB962C8B-B14F-4D97-AF65-F5344CB8AC3E}">
        <p14:creationId xmlns:p14="http://schemas.microsoft.com/office/powerpoint/2010/main" val="537649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19</a:t>
            </a:fld>
            <a:endParaRPr lang="en-US" dirty="0"/>
          </a:p>
        </p:txBody>
      </p:sp>
    </p:spTree>
    <p:extLst>
      <p:ext uri="{BB962C8B-B14F-4D97-AF65-F5344CB8AC3E}">
        <p14:creationId xmlns:p14="http://schemas.microsoft.com/office/powerpoint/2010/main" val="3990086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AC79249-FDC0-364D-A734-AE1DE1605D28}"/>
              </a:ext>
              <a:ext uri="{C183D7F6-B498-43B3-948B-1728B52AA6E4}">
                <adec:decorative xmlns:adec="http://schemas.microsoft.com/office/drawing/2017/decorative" val="1"/>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13537B6D-42A5-F449-2691-321A167F7C08}"/>
              </a:ext>
              <a:ext uri="{C183D7F6-B498-43B3-948B-1728B52AA6E4}">
                <adec:decorative xmlns:adec="http://schemas.microsoft.com/office/drawing/2017/decorative" val="1"/>
              </a:ext>
            </a:extLst>
          </p:cNvPr>
          <p:cNvGrpSpPr/>
          <p:nvPr userDrawn="1"/>
        </p:nvGrpSpPr>
        <p:grpSpPr>
          <a:xfrm>
            <a:off x="0" y="-3419"/>
            <a:ext cx="12192000" cy="6861419"/>
            <a:chOff x="0" y="-3419"/>
            <a:chExt cx="12192000" cy="6861419"/>
          </a:xfrm>
        </p:grpSpPr>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3" y="232913"/>
            <a:ext cx="7096933" cy="3830130"/>
          </a:xfrm>
        </p:spPr>
        <p:txBody>
          <a:bodyPr anchor="b">
            <a:noAutofit/>
          </a:bodyPr>
          <a:lstStyle>
            <a:lvl1pPr algn="l">
              <a:defRPr sz="6000" b="1">
                <a:latin typeface="+mj-lt"/>
              </a:defRPr>
            </a:lvl1pPr>
          </a:lstStyle>
          <a:p>
            <a:r>
              <a:rPr lang="en-US" dirty="0"/>
              <a:t>Click to add title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hart ">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4832"/>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78AD52EA-B01E-8D38-D87A-BF7EB5B58A82}"/>
              </a:ext>
              <a:ext uri="{C183D7F6-B498-43B3-948B-1728B52AA6E4}">
                <adec:decorative xmlns:adec="http://schemas.microsoft.com/office/drawing/2017/decorative" val="1"/>
              </a:ext>
            </a:extLst>
          </p:cNvPr>
          <p:cNvGrpSpPr/>
          <p:nvPr userDrawn="1"/>
        </p:nvGrpSpPr>
        <p:grpSpPr>
          <a:xfrm>
            <a:off x="0" y="-1"/>
            <a:ext cx="12192001" cy="6864796"/>
            <a:chOff x="0" y="-1"/>
            <a:chExt cx="12192001" cy="6864796"/>
          </a:xfrm>
        </p:grpSpPr>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252549"/>
            <a:ext cx="6220278" cy="3262811"/>
          </a:xfrm>
        </p:spPr>
        <p:txBody>
          <a:bodyPr anchor="b">
            <a:noAutofit/>
          </a:bodyPr>
          <a:lstStyle>
            <a:lvl1pPr algn="l">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3" y="3685939"/>
            <a:ext cx="6220277" cy="2919512"/>
          </a:xfrm>
        </p:spPr>
        <p:txBody>
          <a:bodyPr anchor="t" anchorCtr="0">
            <a:norm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58864" y="102021"/>
            <a:ext cx="9779183" cy="174441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58865" y="2017467"/>
            <a:ext cx="9779182" cy="3366815"/>
          </a:xfrm>
        </p:spPr>
        <p:txBody>
          <a:bodyPr>
            <a:norm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Lef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943600" y="457200"/>
            <a:ext cx="5120640" cy="3200400"/>
          </a:xfrm>
        </p:spPr>
        <p:txBody>
          <a:bodyPr anchor="b" anchorCtr="0">
            <a:noAutofit/>
          </a:bodyPr>
          <a:lstStyle>
            <a:lvl1pPr>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8763DBBF-E63D-81E5-E7CE-32F6F2C2F935}"/>
              </a:ext>
            </a:extLst>
          </p:cNvPr>
          <p:cNvSpPr>
            <a:spLocks noGrp="1"/>
          </p:cNvSpPr>
          <p:nvPr>
            <p:ph type="subTitle" idx="1" hasCustomPrompt="1"/>
          </p:nvPr>
        </p:nvSpPr>
        <p:spPr>
          <a:xfrm>
            <a:off x="5943598" y="3657600"/>
            <a:ext cx="5120640" cy="1828800"/>
          </a:xfrm>
        </p:spPr>
        <p:txBody>
          <a:bodyPr anchor="t" anchorCtr="0">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Picture Placeholder 14">
            <a:extLst>
              <a:ext uri="{FF2B5EF4-FFF2-40B4-BE49-F238E27FC236}">
                <a16:creationId xmlns:a16="http://schemas.microsoft.com/office/drawing/2014/main" id="{64033732-ADA1-C540-7276-3FF5CDEF2C5E}"/>
              </a:ext>
            </a:extLst>
          </p:cNvPr>
          <p:cNvSpPr>
            <a:spLocks noGrp="1"/>
          </p:cNvSpPr>
          <p:nvPr>
            <p:ph type="pic" sz="quarter" idx="10"/>
          </p:nvPr>
        </p:nvSpPr>
        <p:spPr>
          <a:xfrm>
            <a:off x="904238" y="1157224"/>
            <a:ext cx="4500562" cy="452120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823856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1"/>
            <a:ext cx="12208822" cy="6858003"/>
            <a:chOff x="0" y="-1"/>
            <a:chExt cx="12208822" cy="6858003"/>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085"/>
            <a:ext cx="9779183" cy="160083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CA1EED44-783E-8705-4119-D7E9F7D4F2B4}"/>
              </a:ext>
            </a:extLst>
          </p:cNvPr>
          <p:cNvSpPr>
            <a:spLocks noGrp="1"/>
          </p:cNvSpPr>
          <p:nvPr>
            <p:ph idx="14" hasCustomPrompt="1"/>
          </p:nvPr>
        </p:nvSpPr>
        <p:spPr>
          <a:xfrm>
            <a:off x="1166087" y="2652713"/>
            <a:ext cx="9780587" cy="3436936"/>
          </a:xfrm>
        </p:spPr>
        <p:txBody>
          <a:bodyPr>
            <a:normAutofit/>
          </a:bodyPr>
          <a:lstStyle>
            <a:lvl1pPr marL="342900" indent="-283464">
              <a:spcBef>
                <a:spcPts val="1000"/>
              </a:spcBef>
              <a:buFont typeface="Arial" panose="020B0604020202020204" pitchFamily="34" charset="0"/>
              <a:buChar char="•"/>
              <a:defRPr sz="2000">
                <a:solidFill>
                  <a:schemeClr val="bg1"/>
                </a:solidFill>
                <a:latin typeface="+mn-lt"/>
              </a:defRPr>
            </a:lvl1pPr>
            <a:lvl2pPr marL="566928" indent="-283464">
              <a:spcBef>
                <a:spcPts val="1000"/>
              </a:spcBef>
              <a:buFont typeface="Arial" panose="020B0604020202020204" pitchFamily="34" charset="0"/>
              <a:buChar char="•"/>
              <a:defRPr sz="2000">
                <a:solidFill>
                  <a:schemeClr val="bg1"/>
                </a:solidFill>
                <a:latin typeface="+mn-lt"/>
              </a:defRPr>
            </a:lvl2pPr>
            <a:lvl3pPr marL="850392" indent="-283464">
              <a:spcBef>
                <a:spcPts val="1000"/>
              </a:spcBef>
              <a:buFont typeface="Arial" panose="020B0604020202020204" pitchFamily="34" charset="0"/>
              <a:buChar char="•"/>
              <a:defRPr sz="2000">
                <a:solidFill>
                  <a:schemeClr val="bg1"/>
                </a:solidFill>
                <a:latin typeface="+mn-lt"/>
              </a:defRPr>
            </a:lvl3pPr>
            <a:lvl4pPr marL="1097280" indent="-283464">
              <a:spcBef>
                <a:spcPts val="1000"/>
              </a:spcBef>
              <a:buFont typeface="Arial" panose="020B0604020202020204" pitchFamily="34" charset="0"/>
              <a:buChar char="•"/>
              <a:defRPr sz="2000">
                <a:solidFill>
                  <a:schemeClr val="bg1"/>
                </a:solidFill>
                <a:latin typeface="+mn-lt"/>
              </a:defRPr>
            </a:lvl4pPr>
            <a:lvl5pPr marL="1371600"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dirty="0"/>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83176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5FBCE6F-2AA9-31FE-8148-33B480735599}"/>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177553"/>
            <a:ext cx="6245912" cy="3269447"/>
          </a:xfrm>
        </p:spPr>
        <p:txBody>
          <a:bodyPr bIns="0" anchor="b">
            <a:noAutofit/>
          </a:bodyPr>
          <a:lstStyle>
            <a:lvl1pPr algn="l">
              <a:defRPr sz="6000" b="1">
                <a:solidFill>
                  <a:schemeClr val="bg1"/>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4" y="3492896"/>
            <a:ext cx="6245912" cy="912850"/>
          </a:xfrm>
        </p:spPr>
        <p:txBody>
          <a:bodyPr anchor="ctr" anchorCtr="0">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986529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4DB56B5-5DD7-95E3-52B2-EDC4B3F13058}"/>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601200" cy="1653371"/>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67843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2 content">
    <p:bg>
      <p:bgPr>
        <a:solidFill>
          <a:schemeClr val="accent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A0E8D4A-B13C-C7EE-5E27-278124A1276E}"/>
              </a:ext>
              <a:ext uri="{C183D7F6-B498-43B3-948B-1728B52AA6E4}">
                <adec:decorative xmlns:adec="http://schemas.microsoft.com/office/drawing/2017/decorative" val="1"/>
              </a:ext>
            </a:extLst>
          </p:cNvPr>
          <p:cNvGrpSpPr/>
          <p:nvPr userDrawn="1"/>
        </p:nvGrpSpPr>
        <p:grpSpPr>
          <a:xfrm>
            <a:off x="1" y="1"/>
            <a:ext cx="12191999" cy="6857999"/>
            <a:chOff x="1" y="1"/>
            <a:chExt cx="12191999" cy="6857999"/>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69008"/>
            <a:ext cx="9779183" cy="1706563"/>
          </a:xfrm>
        </p:spPr>
        <p:txBody>
          <a:bodyPr anchor="b">
            <a:noAutofit/>
          </a:bodyPr>
          <a:lstStyle>
            <a:lvl1pPr>
              <a:defRPr sz="4200" b="1">
                <a:solidFill>
                  <a:schemeClr val="bg1"/>
                </a:solidFill>
                <a:latin typeface="+mj-lt"/>
              </a:defRPr>
            </a:lvl1pPr>
          </a:lstStyle>
          <a:p>
            <a:r>
              <a:rPr lang="en-US" dirty="0"/>
              <a:t>Click to add title</a:t>
            </a:r>
          </a:p>
        </p:txBody>
      </p:sp>
      <p:sp>
        <p:nvSpPr>
          <p:cNvPr id="14" name="Content Placeholder 2">
            <a:extLst>
              <a:ext uri="{FF2B5EF4-FFF2-40B4-BE49-F238E27FC236}">
                <a16:creationId xmlns:a16="http://schemas.microsoft.com/office/drawing/2014/main" id="{926B296A-EB6A-9BE9-E813-B15C46524F4D}"/>
              </a:ext>
            </a:extLst>
          </p:cNvPr>
          <p:cNvSpPr>
            <a:spLocks noGrp="1"/>
          </p:cNvSpPr>
          <p:nvPr>
            <p:ph idx="12" hasCustomPrompt="1"/>
          </p:nvPr>
        </p:nvSpPr>
        <p:spPr>
          <a:xfrm>
            <a:off x="1167493" y="2023984"/>
            <a:ext cx="4663440" cy="3332832"/>
          </a:xfrm>
        </p:spPr>
        <p:txBody>
          <a:bodyPr>
            <a:normAutofit/>
          </a:bodyPr>
          <a:lstStyle>
            <a:lvl1pPr marL="530352" indent="-530352">
              <a:spcBef>
                <a:spcPts val="1000"/>
              </a:spcBef>
              <a:buFont typeface="+mj-lt"/>
              <a:buAutoNum type="arabicPeriod"/>
              <a:defRPr sz="2000">
                <a:solidFill>
                  <a:schemeClr val="bg1"/>
                </a:solidFill>
                <a:latin typeface="+mn-lt"/>
              </a:defRPr>
            </a:lvl1pPr>
            <a:lvl2pPr marL="1097280" indent="-530352">
              <a:spcBef>
                <a:spcPts val="1000"/>
              </a:spcBef>
              <a:buFont typeface="+mj-lt"/>
              <a:buAutoNum type="alphaLcPeriod"/>
              <a:defRPr sz="2000">
                <a:solidFill>
                  <a:schemeClr val="bg1"/>
                </a:solidFill>
                <a:latin typeface="+mn-lt"/>
              </a:defRPr>
            </a:lvl2pPr>
            <a:lvl3pPr marL="1645920" indent="-530352">
              <a:spcBef>
                <a:spcPts val="1000"/>
              </a:spcBef>
              <a:buFont typeface="+mj-lt"/>
              <a:buAutoNum type="arabicParenR"/>
              <a:defRPr sz="2000">
                <a:solidFill>
                  <a:schemeClr val="bg1"/>
                </a:solidFill>
                <a:latin typeface="+mn-lt"/>
              </a:defRPr>
            </a:lvl3pPr>
            <a:lvl4pPr marL="1920240" indent="-530352">
              <a:spcBef>
                <a:spcPts val="1000"/>
              </a:spcBef>
              <a:buFont typeface="+mj-lt"/>
              <a:buAutoNum type="alphaLcParenR"/>
              <a:defRPr sz="2000">
                <a:solidFill>
                  <a:schemeClr val="bg1"/>
                </a:solidFill>
                <a:latin typeface="+mn-lt"/>
              </a:defRPr>
            </a:lvl4pPr>
            <a:lvl5pPr marL="2560320" indent="-514350">
              <a:spcBef>
                <a:spcPts val="1000"/>
              </a:spcBef>
              <a:buFont typeface="+mj-lt"/>
              <a:buAutoNum type="romanLcPeriod"/>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9435B7D5-E7F8-1267-8942-3C97BE836B98}"/>
              </a:ext>
            </a:extLst>
          </p:cNvPr>
          <p:cNvSpPr>
            <a:spLocks noGrp="1"/>
          </p:cNvSpPr>
          <p:nvPr>
            <p:ph idx="11"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20426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and Image 1">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0"/>
            <a:ext cx="12208822" cy="6858002"/>
            <a:chOff x="0" y="0"/>
            <a:chExt cx="12208822" cy="6858002"/>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7200"/>
            <a:ext cx="10643508" cy="1371600"/>
          </a:xfrm>
        </p:spPr>
        <p:txBody>
          <a:bodyPr anchor="b">
            <a:noAutofit/>
          </a:bodyPr>
          <a:lstStyle>
            <a:lvl1pPr>
              <a:defRPr sz="4200" b="1">
                <a:latin typeface="+mj-lt"/>
              </a:defRPr>
            </a:lvl1pPr>
          </a:lstStyle>
          <a:p>
            <a:r>
              <a:rPr lang="en-US" dirty="0"/>
              <a:t>Click to add title</a:t>
            </a:r>
          </a:p>
        </p:txBody>
      </p:sp>
      <p:sp>
        <p:nvSpPr>
          <p:cNvPr id="10" name="Content Placeholder 2">
            <a:extLst>
              <a:ext uri="{FF2B5EF4-FFF2-40B4-BE49-F238E27FC236}">
                <a16:creationId xmlns:a16="http://schemas.microsoft.com/office/drawing/2014/main" id="{B07A1CF7-9B3B-E43E-830E-DAB65B608249}"/>
              </a:ext>
            </a:extLst>
          </p:cNvPr>
          <p:cNvSpPr>
            <a:spLocks noGrp="1"/>
          </p:cNvSpPr>
          <p:nvPr>
            <p:ph idx="15" hasCustomPrompt="1"/>
          </p:nvPr>
        </p:nvSpPr>
        <p:spPr>
          <a:xfrm>
            <a:off x="1166088" y="2652713"/>
            <a:ext cx="5394959" cy="3436936"/>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14">
            <a:extLst>
              <a:ext uri="{FF2B5EF4-FFF2-40B4-BE49-F238E27FC236}">
                <a16:creationId xmlns:a16="http://schemas.microsoft.com/office/drawing/2014/main" id="{D976D8D6-3BDC-1908-3425-FEE3EEF51A26}"/>
              </a:ext>
            </a:extLst>
          </p:cNvPr>
          <p:cNvSpPr>
            <a:spLocks noGrp="1"/>
          </p:cNvSpPr>
          <p:nvPr>
            <p:ph type="pic" sz="quarter" idx="14"/>
          </p:nvPr>
        </p:nvSpPr>
        <p:spPr>
          <a:xfrm>
            <a:off x="7317920" y="1447800"/>
            <a:ext cx="4214010" cy="421401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dirty="0"/>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193030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and Image 2">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9F46B00-4AE8-52A2-6926-FC2F5DD1FAD4}"/>
              </a:ext>
              <a:ext uri="{C183D7F6-B498-43B3-948B-1728B52AA6E4}">
                <adec:decorative xmlns:adec="http://schemas.microsoft.com/office/drawing/2017/decorative" val="1"/>
              </a:ext>
            </a:extLst>
          </p:cNvPr>
          <p:cNvGrpSpPr/>
          <p:nvPr userDrawn="1"/>
        </p:nvGrpSpPr>
        <p:grpSpPr>
          <a:xfrm>
            <a:off x="-2364" y="0"/>
            <a:ext cx="12194364" cy="6858000"/>
            <a:chOff x="-2364" y="0"/>
            <a:chExt cx="12194364"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549489" y="457199"/>
            <a:ext cx="5943599" cy="1920240"/>
          </a:xfrm>
        </p:spPr>
        <p:txBody>
          <a:bodyPr anchor="b">
            <a:noAutofit/>
          </a:bodyPr>
          <a:lstStyle>
            <a:lvl1pPr>
              <a:defRPr sz="4200" b="1">
                <a:latin typeface="+mj-lt"/>
              </a:defRPr>
            </a:lvl1pPr>
          </a:lstStyle>
          <a:p>
            <a:r>
              <a:rPr lang="en-US" dirty="0"/>
              <a:t>Click to add title</a:t>
            </a:r>
          </a:p>
        </p:txBody>
      </p:sp>
      <p:sp>
        <p:nvSpPr>
          <p:cNvPr id="15" name="Content Placeholder 2">
            <a:extLst>
              <a:ext uri="{FF2B5EF4-FFF2-40B4-BE49-F238E27FC236}">
                <a16:creationId xmlns:a16="http://schemas.microsoft.com/office/drawing/2014/main" id="{6BBDFA0C-B372-969D-6C8A-F664A4BF8D41}"/>
              </a:ext>
            </a:extLst>
          </p:cNvPr>
          <p:cNvSpPr>
            <a:spLocks noGrp="1" noChangeAspect="1"/>
          </p:cNvSpPr>
          <p:nvPr>
            <p:ph idx="17" hasCustomPrompt="1"/>
          </p:nvPr>
        </p:nvSpPr>
        <p:spPr>
          <a:xfrm>
            <a:off x="823108" y="640080"/>
            <a:ext cx="4297680" cy="4297680"/>
          </a:xfrm>
          <a:prstGeom prst="ellipse">
            <a:avLst/>
          </a:prstGeom>
          <a:solidFill>
            <a:schemeClr val="accent2"/>
          </a:solidFill>
        </p:spPr>
        <p:txBody>
          <a:bodyPr anchor="ctr" anchorCtr="0">
            <a:noAutofit/>
          </a:bodyPr>
          <a:lstStyle>
            <a:lvl1pPr marL="0" indent="0" algn="ctr">
              <a:buFont typeface="Arial" panose="020B0604020202020204" pitchFamily="34" charset="0"/>
              <a:buNone/>
              <a:defRPr sz="2000">
                <a:latin typeface="+mn-lt"/>
              </a:defRPr>
            </a:lvl1pPr>
            <a:lvl2pPr marL="347663" indent="0" algn="ctr">
              <a:buFont typeface="Arial" panose="020B0604020202020204" pitchFamily="34" charset="0"/>
              <a:buNone/>
              <a:defRPr sz="2000">
                <a:latin typeface="+mn-lt"/>
              </a:defRPr>
            </a:lvl2pPr>
            <a:lvl3pPr marL="685800" indent="0" algn="ctr">
              <a:buFont typeface="Arial" panose="020B0604020202020204" pitchFamily="34" charset="0"/>
              <a:buNone/>
              <a:defRPr sz="2000">
                <a:latin typeface="+mn-lt"/>
              </a:defRPr>
            </a:lvl3pPr>
            <a:lvl4pPr marL="914400" indent="0" algn="ctr">
              <a:buFont typeface="Arial" panose="020B0604020202020204" pitchFamily="34" charset="0"/>
              <a:buNone/>
              <a:defRPr sz="2000">
                <a:latin typeface="+mn-lt"/>
              </a:defRPr>
            </a:lvl4pPr>
            <a:lvl5pPr marL="1143000" indent="0" algn="ctr">
              <a:buFont typeface="Arial" panose="020B0604020202020204" pitchFamily="34" charset="0"/>
              <a:buNone/>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
        <p:nvSpPr>
          <p:cNvPr id="3" name="Content Placeholder 2">
            <a:extLst>
              <a:ext uri="{FF2B5EF4-FFF2-40B4-BE49-F238E27FC236}">
                <a16:creationId xmlns:a16="http://schemas.microsoft.com/office/drawing/2014/main" id="{99A8D2CC-EE75-85FA-1577-88C0BEC7B10C}"/>
              </a:ext>
            </a:extLst>
          </p:cNvPr>
          <p:cNvSpPr>
            <a:spLocks noGrp="1"/>
          </p:cNvSpPr>
          <p:nvPr>
            <p:ph idx="15" hasCustomPrompt="1"/>
          </p:nvPr>
        </p:nvSpPr>
        <p:spPr>
          <a:xfrm>
            <a:off x="5549490" y="2706369"/>
            <a:ext cx="5943600" cy="3383279"/>
          </a:xfrm>
        </p:spPr>
        <p:txBody>
          <a:bodyPr>
            <a:normAutofit/>
          </a:bodyPr>
          <a:lstStyle>
            <a:lvl1pPr marL="283464" indent="-283464">
              <a:spcBef>
                <a:spcPts val="1000"/>
              </a:spcBef>
              <a:buFont typeface="Arial" panose="020B0604020202020204" pitchFamily="34" charset="0"/>
              <a:buChar char="•"/>
              <a:defRPr sz="2000">
                <a:solidFill>
                  <a:schemeClr val="tx1"/>
                </a:solidFill>
                <a:latin typeface="+mn-lt"/>
              </a:defRPr>
            </a:lvl1pPr>
            <a:lvl2pPr marL="566928" indent="-283464">
              <a:spcBef>
                <a:spcPts val="1000"/>
              </a:spcBef>
              <a:buFont typeface="Arial" panose="020B0604020202020204" pitchFamily="34" charset="0"/>
              <a:buChar char="•"/>
              <a:defRPr sz="2000">
                <a:solidFill>
                  <a:schemeClr val="tx1"/>
                </a:solidFill>
                <a:latin typeface="+mn-lt"/>
              </a:defRPr>
            </a:lvl2pPr>
            <a:lvl3pPr marL="850392" indent="-283464">
              <a:spcBef>
                <a:spcPts val="1000"/>
              </a:spcBef>
              <a:buFont typeface="Arial" panose="020B0604020202020204" pitchFamily="34" charset="0"/>
              <a:buChar char="•"/>
              <a:defRPr sz="2000">
                <a:solidFill>
                  <a:schemeClr val="tx1"/>
                </a:solidFill>
                <a:latin typeface="+mn-lt"/>
              </a:defRPr>
            </a:lvl3pPr>
            <a:lvl4pPr marL="1133856" indent="-283464">
              <a:spcBef>
                <a:spcPts val="1000"/>
              </a:spcBef>
              <a:buFont typeface="Arial" panose="020B0604020202020204" pitchFamily="34" charset="0"/>
              <a:buChar char="•"/>
              <a:defRPr sz="2000">
                <a:solidFill>
                  <a:schemeClr val="tx1"/>
                </a:solidFill>
                <a:latin typeface="+mn-lt"/>
              </a:defRPr>
            </a:lvl4pPr>
            <a:lvl5pPr marL="1463040" indent="-283464">
              <a:spcBef>
                <a:spcPts val="1000"/>
              </a:spcBef>
              <a:buFont typeface="Arial" panose="020B0604020202020204" pitchFamily="34" charset="0"/>
              <a:buChar char="•"/>
              <a:defRPr sz="2000">
                <a:solidFill>
                  <a:schemeClr val="tx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25656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4" r:id="rId3"/>
    <p:sldLayoutId id="2147483671" r:id="rId4"/>
    <p:sldLayoutId id="2147483659" r:id="rId5"/>
    <p:sldLayoutId id="2147483668" r:id="rId6"/>
    <p:sldLayoutId id="2147483669" r:id="rId7"/>
    <p:sldLayoutId id="2147483675" r:id="rId8"/>
    <p:sldLayoutId id="2147483676" r:id="rId9"/>
    <p:sldLayoutId id="2147483661" r:id="rId10"/>
    <p:sldLayoutId id="2147483666" r:id="rId11"/>
  </p:sldLayoutIdLst>
  <p:hf sldNum="0" hdr="0" ftr="0" dt="0"/>
  <p:txStyles>
    <p:titleStyle>
      <a:lvl1pPr algn="l"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9.xml.rels><?xml version="1.0" encoding="UTF-8" standalone="yes"?>
<Relationships xmlns="http://schemas.openxmlformats.org/package/2006/relationships"><Relationship Id="rId3" Type="http://schemas.openxmlformats.org/officeDocument/2006/relationships/hyperlink" Target="mailto:umut.celik@cix.csi.cuny.edu" TargetMode="External"/><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hyperlink" Target="https://umutcelik.com.tr/"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5943600" y="457200"/>
            <a:ext cx="5120640" cy="3200400"/>
          </a:xfrm>
        </p:spPr>
        <p:txBody>
          <a:bodyPr anchor="b">
            <a:normAutofit/>
          </a:bodyPr>
          <a:lstStyle/>
          <a:p>
            <a:r>
              <a:rPr lang="en-US" dirty="0"/>
              <a:t>Introduction</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5951911" y="3657600"/>
            <a:ext cx="5120640" cy="1828800"/>
          </a:xfrm>
        </p:spPr>
        <p:txBody>
          <a:bodyPr vert="horz" lIns="91440" tIns="45720" rIns="91440" bIns="45720" rtlCol="0" anchor="t">
            <a:normAutofit/>
          </a:bodyPr>
          <a:lstStyle/>
          <a:p>
            <a:r>
              <a:rPr lang="en-US" dirty="0"/>
              <a:t>Umut Celik</a:t>
            </a:r>
            <a:br>
              <a:rPr lang="en-US" dirty="0"/>
            </a:br>
            <a:r>
              <a:rPr lang="en-US" dirty="0"/>
              <a:t>Full-Stack Developer</a:t>
            </a:r>
          </a:p>
        </p:txBody>
      </p:sp>
      <p:pic>
        <p:nvPicPr>
          <p:cNvPr id="5" name="Picture 4" descr="A person with a beard&#10;&#10;AI-generated content may be incorrect.">
            <a:extLst>
              <a:ext uri="{FF2B5EF4-FFF2-40B4-BE49-F238E27FC236}">
                <a16:creationId xmlns:a16="http://schemas.microsoft.com/office/drawing/2014/main" id="{0892C2BE-3147-BAAB-3CC4-F5F349EACD86}"/>
              </a:ext>
            </a:extLst>
          </p:cNvPr>
          <p:cNvPicPr>
            <a:picLocks noChangeAspect="1"/>
          </p:cNvPicPr>
          <p:nvPr/>
        </p:nvPicPr>
        <p:blipFill>
          <a:blip r:embed="rId3"/>
          <a:srcRect r="456"/>
          <a:stretch/>
        </p:blipFill>
        <p:spPr>
          <a:xfrm>
            <a:off x="904238" y="1157224"/>
            <a:ext cx="4500562" cy="4521200"/>
          </a:xfrm>
          <a:prstGeom prst="ellipse">
            <a:avLst/>
          </a:prstGeom>
          <a:noFill/>
        </p:spPr>
      </p:pic>
    </p:spTree>
    <p:extLst>
      <p:ext uri="{BB962C8B-B14F-4D97-AF65-F5344CB8AC3E}">
        <p14:creationId xmlns:p14="http://schemas.microsoft.com/office/powerpoint/2010/main" val="1325608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DE81FD-6911-478C-F1CD-6171366BBE96}"/>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0FA1B3E3-C5E9-8BB4-7A0D-3D7EBD49144D}"/>
              </a:ext>
            </a:extLst>
          </p:cNvPr>
          <p:cNvSpPr>
            <a:spLocks noGrp="1"/>
          </p:cNvSpPr>
          <p:nvPr>
            <p:ph type="title"/>
          </p:nvPr>
        </p:nvSpPr>
        <p:spPr>
          <a:xfrm>
            <a:off x="1167492" y="136526"/>
            <a:ext cx="9601200" cy="1653371"/>
          </a:xfrm>
        </p:spPr>
        <p:txBody>
          <a:bodyPr/>
          <a:lstStyle/>
          <a:p>
            <a:r>
              <a:rPr lang="en-US" dirty="0"/>
              <a:t>Mul </a:t>
            </a:r>
            <a:br>
              <a:rPr lang="en-US" dirty="0"/>
            </a:br>
            <a:r>
              <a:rPr lang="en-US" dirty="0"/>
              <a:t>C(</a:t>
            </a:r>
            <a:r>
              <a:rPr lang="en-US" dirty="0" err="1"/>
              <a:t>x,y</a:t>
            </a:r>
            <a:r>
              <a:rPr lang="en-US" dirty="0"/>
              <a:t>) = A(</a:t>
            </a:r>
            <a:r>
              <a:rPr lang="en-US" dirty="0" err="1"/>
              <a:t>x,y</a:t>
            </a:r>
            <a:r>
              <a:rPr lang="en-US" dirty="0"/>
              <a:t>) * B(</a:t>
            </a:r>
            <a:r>
              <a:rPr lang="en-US" dirty="0" err="1"/>
              <a:t>x,y</a:t>
            </a:r>
            <a:r>
              <a:rPr lang="en-US" dirty="0"/>
              <a:t>)</a:t>
            </a:r>
          </a:p>
        </p:txBody>
      </p:sp>
      <p:pic>
        <p:nvPicPr>
          <p:cNvPr id="11" name="Content Placeholder 6" descr="A hand with hairy arm&#10;&#10;AI-generated content may be incorrect.">
            <a:extLst>
              <a:ext uri="{FF2B5EF4-FFF2-40B4-BE49-F238E27FC236}">
                <a16:creationId xmlns:a16="http://schemas.microsoft.com/office/drawing/2014/main" id="{529D8D3C-9128-2A48-241B-902D5FF84EAF}"/>
              </a:ext>
            </a:extLst>
          </p:cNvPr>
          <p:cNvPicPr>
            <a:picLocks noGrp="1" noChangeAspect="1"/>
          </p:cNvPicPr>
          <p:nvPr>
            <p:ph idx="1"/>
          </p:nvPr>
        </p:nvPicPr>
        <p:blipFill>
          <a:blip r:embed="rId2"/>
          <a:stretch>
            <a:fillRect/>
          </a:stretch>
        </p:blipFill>
        <p:spPr>
          <a:xfrm>
            <a:off x="1167492" y="1789896"/>
            <a:ext cx="2792258" cy="3723011"/>
          </a:xfrm>
        </p:spPr>
      </p:pic>
      <p:pic>
        <p:nvPicPr>
          <p:cNvPr id="12" name="Content Placeholder 9" descr="A close-up of a hand&#10;&#10;AI-generated content may be incorrect.">
            <a:extLst>
              <a:ext uri="{FF2B5EF4-FFF2-40B4-BE49-F238E27FC236}">
                <a16:creationId xmlns:a16="http://schemas.microsoft.com/office/drawing/2014/main" id="{C2F75D03-C06D-E2B2-88A1-927BF44F0B88}"/>
              </a:ext>
            </a:extLst>
          </p:cNvPr>
          <p:cNvPicPr>
            <a:picLocks noGrp="1" noChangeAspect="1"/>
          </p:cNvPicPr>
          <p:nvPr>
            <p:ph idx="10"/>
          </p:nvPr>
        </p:nvPicPr>
        <p:blipFill>
          <a:blip r:embed="rId3"/>
          <a:stretch>
            <a:fillRect/>
          </a:stretch>
        </p:blipFill>
        <p:spPr>
          <a:xfrm>
            <a:off x="4571325" y="1789895"/>
            <a:ext cx="2792258" cy="3723011"/>
          </a:xfrm>
        </p:spPr>
      </p:pic>
      <p:pic>
        <p:nvPicPr>
          <p:cNvPr id="14" name="Picture 13" descr="A hand with a blurry image&#10;&#10;AI-generated content may be incorrect.">
            <a:extLst>
              <a:ext uri="{FF2B5EF4-FFF2-40B4-BE49-F238E27FC236}">
                <a16:creationId xmlns:a16="http://schemas.microsoft.com/office/drawing/2014/main" id="{3FF7E73F-D7BB-25D9-B904-52DCAE155C3A}"/>
              </a:ext>
            </a:extLst>
          </p:cNvPr>
          <p:cNvPicPr>
            <a:picLocks noChangeAspect="1"/>
          </p:cNvPicPr>
          <p:nvPr/>
        </p:nvPicPr>
        <p:blipFill>
          <a:blip r:embed="rId4"/>
          <a:stretch>
            <a:fillRect/>
          </a:stretch>
        </p:blipFill>
        <p:spPr>
          <a:xfrm>
            <a:off x="7975158" y="1789894"/>
            <a:ext cx="2792259" cy="3723012"/>
          </a:xfrm>
          <a:prstGeom prst="rect">
            <a:avLst/>
          </a:prstGeom>
        </p:spPr>
      </p:pic>
    </p:spTree>
    <p:extLst>
      <p:ext uri="{BB962C8B-B14F-4D97-AF65-F5344CB8AC3E}">
        <p14:creationId xmlns:p14="http://schemas.microsoft.com/office/powerpoint/2010/main" val="407925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84817-78CA-92CD-AF0E-D03556691C2C}"/>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A7E8A20F-8891-EC4D-2EEF-B86AE42211F7}"/>
              </a:ext>
            </a:extLst>
          </p:cNvPr>
          <p:cNvSpPr>
            <a:spLocks noGrp="1"/>
          </p:cNvSpPr>
          <p:nvPr>
            <p:ph type="title"/>
          </p:nvPr>
        </p:nvSpPr>
        <p:spPr>
          <a:xfrm>
            <a:off x="1167492" y="136526"/>
            <a:ext cx="9601200" cy="1653371"/>
          </a:xfrm>
        </p:spPr>
        <p:txBody>
          <a:bodyPr/>
          <a:lstStyle/>
          <a:p>
            <a:r>
              <a:rPr lang="en-US" dirty="0"/>
              <a:t>Div </a:t>
            </a:r>
            <a:br>
              <a:rPr lang="en-US" dirty="0"/>
            </a:br>
            <a:r>
              <a:rPr lang="en-US" dirty="0"/>
              <a:t>C(</a:t>
            </a:r>
            <a:r>
              <a:rPr lang="en-US" dirty="0" err="1"/>
              <a:t>x,y</a:t>
            </a:r>
            <a:r>
              <a:rPr lang="en-US" dirty="0"/>
              <a:t>) = A(</a:t>
            </a:r>
            <a:r>
              <a:rPr lang="en-US" dirty="0" err="1"/>
              <a:t>x,y</a:t>
            </a:r>
            <a:r>
              <a:rPr lang="en-US" dirty="0"/>
              <a:t>) / B(</a:t>
            </a:r>
            <a:r>
              <a:rPr lang="en-US" dirty="0" err="1"/>
              <a:t>x,y</a:t>
            </a:r>
            <a:r>
              <a:rPr lang="en-US" dirty="0"/>
              <a:t>)</a:t>
            </a:r>
          </a:p>
        </p:txBody>
      </p:sp>
      <p:pic>
        <p:nvPicPr>
          <p:cNvPr id="7" name="Content Placeholder 6" descr="A hand with hairy arm&#10;&#10;AI-generated content may be incorrect.">
            <a:extLst>
              <a:ext uri="{FF2B5EF4-FFF2-40B4-BE49-F238E27FC236}">
                <a16:creationId xmlns:a16="http://schemas.microsoft.com/office/drawing/2014/main" id="{D35FDA34-7BC2-8253-773C-416C7E1145EE}"/>
              </a:ext>
            </a:extLst>
          </p:cNvPr>
          <p:cNvPicPr>
            <a:picLocks noGrp="1" noChangeAspect="1"/>
          </p:cNvPicPr>
          <p:nvPr>
            <p:ph idx="1"/>
          </p:nvPr>
        </p:nvPicPr>
        <p:blipFill>
          <a:blip r:embed="rId2"/>
          <a:stretch>
            <a:fillRect/>
          </a:stretch>
        </p:blipFill>
        <p:spPr>
          <a:xfrm>
            <a:off x="1167492" y="1789896"/>
            <a:ext cx="2792258" cy="3723011"/>
          </a:xfrm>
        </p:spPr>
      </p:pic>
      <p:pic>
        <p:nvPicPr>
          <p:cNvPr id="8" name="Content Placeholder 9" descr="A close-up of a hand&#10;&#10;AI-generated content may be incorrect.">
            <a:extLst>
              <a:ext uri="{FF2B5EF4-FFF2-40B4-BE49-F238E27FC236}">
                <a16:creationId xmlns:a16="http://schemas.microsoft.com/office/drawing/2014/main" id="{46438C69-C50F-7E98-A9D8-5EACCC7FB2AE}"/>
              </a:ext>
            </a:extLst>
          </p:cNvPr>
          <p:cNvPicPr>
            <a:picLocks noGrp="1" noChangeAspect="1"/>
          </p:cNvPicPr>
          <p:nvPr>
            <p:ph idx="10"/>
          </p:nvPr>
        </p:nvPicPr>
        <p:blipFill>
          <a:blip r:embed="rId3"/>
          <a:stretch>
            <a:fillRect/>
          </a:stretch>
        </p:blipFill>
        <p:spPr>
          <a:xfrm>
            <a:off x="4571325" y="1789895"/>
            <a:ext cx="2792258" cy="3723011"/>
          </a:xfrm>
        </p:spPr>
      </p:pic>
      <p:pic>
        <p:nvPicPr>
          <p:cNvPr id="11" name="Picture 10" descr="A hand with a white glove&#10;&#10;AI-generated content may be incorrect.">
            <a:extLst>
              <a:ext uri="{FF2B5EF4-FFF2-40B4-BE49-F238E27FC236}">
                <a16:creationId xmlns:a16="http://schemas.microsoft.com/office/drawing/2014/main" id="{8E3766E4-4564-710A-8076-90D648E9AFA0}"/>
              </a:ext>
            </a:extLst>
          </p:cNvPr>
          <p:cNvPicPr>
            <a:picLocks noChangeAspect="1"/>
          </p:cNvPicPr>
          <p:nvPr/>
        </p:nvPicPr>
        <p:blipFill>
          <a:blip r:embed="rId4"/>
          <a:stretch>
            <a:fillRect/>
          </a:stretch>
        </p:blipFill>
        <p:spPr>
          <a:xfrm>
            <a:off x="7975158" y="1789894"/>
            <a:ext cx="2792258" cy="3723011"/>
          </a:xfrm>
          <a:prstGeom prst="rect">
            <a:avLst/>
          </a:prstGeom>
        </p:spPr>
      </p:pic>
    </p:spTree>
    <p:extLst>
      <p:ext uri="{BB962C8B-B14F-4D97-AF65-F5344CB8AC3E}">
        <p14:creationId xmlns:p14="http://schemas.microsoft.com/office/powerpoint/2010/main" val="1863278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F9195E-28C8-6C68-00B7-733B0783F974}"/>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C914D219-9EBA-849F-7077-298A1D898B5B}"/>
              </a:ext>
            </a:extLst>
          </p:cNvPr>
          <p:cNvSpPr>
            <a:spLocks noGrp="1"/>
          </p:cNvSpPr>
          <p:nvPr>
            <p:ph type="title"/>
          </p:nvPr>
        </p:nvSpPr>
        <p:spPr>
          <a:xfrm>
            <a:off x="1167492" y="136526"/>
            <a:ext cx="9601200" cy="1653371"/>
          </a:xfrm>
        </p:spPr>
        <p:txBody>
          <a:bodyPr/>
          <a:lstStyle/>
          <a:p>
            <a:r>
              <a:rPr lang="en-US" dirty="0"/>
              <a:t>Log </a:t>
            </a:r>
            <a:br>
              <a:rPr lang="en-US" dirty="0"/>
            </a:br>
            <a:r>
              <a:rPr lang="en-US" dirty="0"/>
              <a:t>c = log(a)</a:t>
            </a:r>
          </a:p>
        </p:txBody>
      </p:sp>
      <p:pic>
        <p:nvPicPr>
          <p:cNvPr id="7" name="Content Placeholder 6" descr="A hand with hairy arm&#10;&#10;AI-generated content may be incorrect.">
            <a:extLst>
              <a:ext uri="{FF2B5EF4-FFF2-40B4-BE49-F238E27FC236}">
                <a16:creationId xmlns:a16="http://schemas.microsoft.com/office/drawing/2014/main" id="{7A87E877-0423-229E-CBC5-B422ED124421}"/>
              </a:ext>
            </a:extLst>
          </p:cNvPr>
          <p:cNvPicPr>
            <a:picLocks noGrp="1" noChangeAspect="1"/>
          </p:cNvPicPr>
          <p:nvPr>
            <p:ph idx="1"/>
          </p:nvPr>
        </p:nvPicPr>
        <p:blipFill>
          <a:blip r:embed="rId2"/>
          <a:stretch>
            <a:fillRect/>
          </a:stretch>
        </p:blipFill>
        <p:spPr>
          <a:xfrm>
            <a:off x="1167492" y="1789896"/>
            <a:ext cx="2792258" cy="3723011"/>
          </a:xfrm>
        </p:spPr>
      </p:pic>
      <p:pic>
        <p:nvPicPr>
          <p:cNvPr id="13" name="Picture 12" descr="A close up of a hand&#10;&#10;AI-generated content may be incorrect.">
            <a:extLst>
              <a:ext uri="{FF2B5EF4-FFF2-40B4-BE49-F238E27FC236}">
                <a16:creationId xmlns:a16="http://schemas.microsoft.com/office/drawing/2014/main" id="{A4AEB931-5ED7-3E79-DF26-A4D44C9D96AF}"/>
              </a:ext>
            </a:extLst>
          </p:cNvPr>
          <p:cNvPicPr>
            <a:picLocks noChangeAspect="1"/>
          </p:cNvPicPr>
          <p:nvPr/>
        </p:nvPicPr>
        <p:blipFill>
          <a:blip r:embed="rId3"/>
          <a:stretch>
            <a:fillRect/>
          </a:stretch>
        </p:blipFill>
        <p:spPr>
          <a:xfrm>
            <a:off x="4450490" y="1789896"/>
            <a:ext cx="2792258" cy="3723011"/>
          </a:xfrm>
          <a:prstGeom prst="rect">
            <a:avLst/>
          </a:prstGeom>
        </p:spPr>
      </p:pic>
    </p:spTree>
    <p:extLst>
      <p:ext uri="{BB962C8B-B14F-4D97-AF65-F5344CB8AC3E}">
        <p14:creationId xmlns:p14="http://schemas.microsoft.com/office/powerpoint/2010/main" val="2755935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EB96F-5EDB-942D-5A23-A23578740965}"/>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7A8E2463-3628-6B6D-6EF5-19C10EA4FD10}"/>
              </a:ext>
            </a:extLst>
          </p:cNvPr>
          <p:cNvSpPr>
            <a:spLocks noGrp="1"/>
          </p:cNvSpPr>
          <p:nvPr>
            <p:ph type="title"/>
          </p:nvPr>
        </p:nvSpPr>
        <p:spPr>
          <a:xfrm>
            <a:off x="1167492" y="136526"/>
            <a:ext cx="9601200" cy="1653371"/>
          </a:xfrm>
        </p:spPr>
        <p:txBody>
          <a:bodyPr/>
          <a:lstStyle/>
          <a:p>
            <a:r>
              <a:rPr lang="en-US" dirty="0"/>
              <a:t>Exp </a:t>
            </a:r>
            <a:br>
              <a:rPr lang="en-US" dirty="0"/>
            </a:br>
            <a:r>
              <a:rPr lang="en-US" dirty="0"/>
              <a:t>c = exp(a)</a:t>
            </a:r>
          </a:p>
        </p:txBody>
      </p:sp>
      <p:pic>
        <p:nvPicPr>
          <p:cNvPr id="7" name="Content Placeholder 6" descr="A hand with hairy arm&#10;&#10;AI-generated content may be incorrect.">
            <a:extLst>
              <a:ext uri="{FF2B5EF4-FFF2-40B4-BE49-F238E27FC236}">
                <a16:creationId xmlns:a16="http://schemas.microsoft.com/office/drawing/2014/main" id="{54D5E27B-5B10-A9B8-C6AB-BD6E423E0E25}"/>
              </a:ext>
            </a:extLst>
          </p:cNvPr>
          <p:cNvPicPr>
            <a:picLocks noGrp="1" noChangeAspect="1"/>
          </p:cNvPicPr>
          <p:nvPr>
            <p:ph idx="1"/>
          </p:nvPr>
        </p:nvPicPr>
        <p:blipFill>
          <a:blip r:embed="rId2"/>
          <a:stretch>
            <a:fillRect/>
          </a:stretch>
        </p:blipFill>
        <p:spPr>
          <a:xfrm>
            <a:off x="1167492" y="1789896"/>
            <a:ext cx="2792258" cy="3723011"/>
          </a:xfrm>
        </p:spPr>
      </p:pic>
      <p:pic>
        <p:nvPicPr>
          <p:cNvPr id="13" name="Picture 12" descr="A close up of a hand&#10;&#10;AI-generated content may be incorrect.">
            <a:extLst>
              <a:ext uri="{FF2B5EF4-FFF2-40B4-BE49-F238E27FC236}">
                <a16:creationId xmlns:a16="http://schemas.microsoft.com/office/drawing/2014/main" id="{84DAE842-E705-A738-A554-5AE5A425025F}"/>
              </a:ext>
            </a:extLst>
          </p:cNvPr>
          <p:cNvPicPr>
            <a:picLocks noChangeAspect="1"/>
          </p:cNvPicPr>
          <p:nvPr/>
        </p:nvPicPr>
        <p:blipFill>
          <a:blip r:embed="rId3"/>
          <a:stretch>
            <a:fillRect/>
          </a:stretch>
        </p:blipFill>
        <p:spPr>
          <a:xfrm>
            <a:off x="4486151" y="1789896"/>
            <a:ext cx="2792258" cy="3723011"/>
          </a:xfrm>
          <a:prstGeom prst="rect">
            <a:avLst/>
          </a:prstGeom>
        </p:spPr>
      </p:pic>
    </p:spTree>
    <p:extLst>
      <p:ext uri="{BB962C8B-B14F-4D97-AF65-F5344CB8AC3E}">
        <p14:creationId xmlns:p14="http://schemas.microsoft.com/office/powerpoint/2010/main" val="1853696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4996A8-E20B-1C06-0A5D-DF806BD1F2DF}"/>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1FC4CC74-2537-96CB-D2A2-D70C1D4B8465}"/>
              </a:ext>
            </a:extLst>
          </p:cNvPr>
          <p:cNvSpPr>
            <a:spLocks noGrp="1"/>
          </p:cNvSpPr>
          <p:nvPr>
            <p:ph type="title"/>
          </p:nvPr>
        </p:nvSpPr>
        <p:spPr>
          <a:xfrm>
            <a:off x="1167492" y="136526"/>
            <a:ext cx="9601200" cy="1653371"/>
          </a:xfrm>
        </p:spPr>
        <p:txBody>
          <a:bodyPr/>
          <a:lstStyle/>
          <a:p>
            <a:r>
              <a:rPr lang="en-US" dirty="0"/>
              <a:t>Sqrt </a:t>
            </a:r>
            <a:br>
              <a:rPr lang="en-US" dirty="0"/>
            </a:br>
            <a:r>
              <a:rPr lang="en-US" dirty="0"/>
              <a:t>c = sqrt(a) </a:t>
            </a:r>
          </a:p>
        </p:txBody>
      </p:sp>
      <p:pic>
        <p:nvPicPr>
          <p:cNvPr id="10" name="Content Placeholder 6" descr="A hand with hairy arm&#10;&#10;AI-generated content may be incorrect.">
            <a:extLst>
              <a:ext uri="{FF2B5EF4-FFF2-40B4-BE49-F238E27FC236}">
                <a16:creationId xmlns:a16="http://schemas.microsoft.com/office/drawing/2014/main" id="{C29D5293-9CD4-7419-632D-EA2C022DAA39}"/>
              </a:ext>
            </a:extLst>
          </p:cNvPr>
          <p:cNvPicPr>
            <a:picLocks noGrp="1" noChangeAspect="1"/>
          </p:cNvPicPr>
          <p:nvPr>
            <p:ph idx="1"/>
          </p:nvPr>
        </p:nvPicPr>
        <p:blipFill>
          <a:blip r:embed="rId2"/>
          <a:stretch>
            <a:fillRect/>
          </a:stretch>
        </p:blipFill>
        <p:spPr>
          <a:xfrm>
            <a:off x="1167492" y="1789896"/>
            <a:ext cx="2792258" cy="3723011"/>
          </a:xfrm>
        </p:spPr>
      </p:pic>
      <p:pic>
        <p:nvPicPr>
          <p:cNvPr id="11" name="Content Placeholder 9" descr="A close-up of a hand&#10;&#10;AI-generated content may be incorrect.">
            <a:extLst>
              <a:ext uri="{FF2B5EF4-FFF2-40B4-BE49-F238E27FC236}">
                <a16:creationId xmlns:a16="http://schemas.microsoft.com/office/drawing/2014/main" id="{07FF728D-27EC-4EDC-D175-7EF5F6FB96B4}"/>
              </a:ext>
            </a:extLst>
          </p:cNvPr>
          <p:cNvPicPr>
            <a:picLocks noGrp="1" noChangeAspect="1"/>
          </p:cNvPicPr>
          <p:nvPr>
            <p:ph idx="10"/>
          </p:nvPr>
        </p:nvPicPr>
        <p:blipFill>
          <a:blip r:embed="rId3"/>
          <a:stretch>
            <a:fillRect/>
          </a:stretch>
        </p:blipFill>
        <p:spPr>
          <a:xfrm>
            <a:off x="4571325" y="1789895"/>
            <a:ext cx="2792258" cy="3723011"/>
          </a:xfrm>
        </p:spPr>
      </p:pic>
      <p:pic>
        <p:nvPicPr>
          <p:cNvPr id="13" name="Picture 12" descr="A close up of a hand&#10;&#10;AI-generated content may be incorrect.">
            <a:extLst>
              <a:ext uri="{FF2B5EF4-FFF2-40B4-BE49-F238E27FC236}">
                <a16:creationId xmlns:a16="http://schemas.microsoft.com/office/drawing/2014/main" id="{18CCE4B5-D608-6FCC-0A10-FC993418AE53}"/>
              </a:ext>
            </a:extLst>
          </p:cNvPr>
          <p:cNvPicPr>
            <a:picLocks noChangeAspect="1"/>
          </p:cNvPicPr>
          <p:nvPr/>
        </p:nvPicPr>
        <p:blipFill>
          <a:blip r:embed="rId4"/>
          <a:stretch>
            <a:fillRect/>
          </a:stretch>
        </p:blipFill>
        <p:spPr>
          <a:xfrm>
            <a:off x="4571325" y="1789895"/>
            <a:ext cx="2792258" cy="3723011"/>
          </a:xfrm>
          <a:prstGeom prst="rect">
            <a:avLst/>
          </a:prstGeom>
        </p:spPr>
      </p:pic>
    </p:spTree>
    <p:extLst>
      <p:ext uri="{BB962C8B-B14F-4D97-AF65-F5344CB8AC3E}">
        <p14:creationId xmlns:p14="http://schemas.microsoft.com/office/powerpoint/2010/main" val="3890539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87829B-4B68-46C5-7DCF-3E851D9CF98F}"/>
            </a:ext>
          </a:extLst>
        </p:cNvPr>
        <p:cNvGrpSpPr/>
        <p:nvPr/>
      </p:nvGrpSpPr>
      <p:grpSpPr>
        <a:xfrm>
          <a:off x="0" y="0"/>
          <a:ext cx="0" cy="0"/>
          <a:chOff x="0" y="0"/>
          <a:chExt cx="0" cy="0"/>
        </a:xfrm>
      </p:grpSpPr>
      <p:pic>
        <p:nvPicPr>
          <p:cNvPr id="10" name="Content Placeholder 6" descr="A hand with hairy arm&#10;&#10;AI-generated content may be incorrect.">
            <a:extLst>
              <a:ext uri="{FF2B5EF4-FFF2-40B4-BE49-F238E27FC236}">
                <a16:creationId xmlns:a16="http://schemas.microsoft.com/office/drawing/2014/main" id="{AE6DFEBC-E21B-203D-82DE-BFF5EFECB479}"/>
              </a:ext>
            </a:extLst>
          </p:cNvPr>
          <p:cNvPicPr>
            <a:picLocks noGrp="1" noChangeAspect="1"/>
          </p:cNvPicPr>
          <p:nvPr>
            <p:ph idx="1"/>
          </p:nvPr>
        </p:nvPicPr>
        <p:blipFill>
          <a:blip r:embed="rId2"/>
          <a:stretch>
            <a:fillRect/>
          </a:stretch>
        </p:blipFill>
        <p:spPr>
          <a:xfrm>
            <a:off x="186258" y="1730804"/>
            <a:ext cx="2547294" cy="3396392"/>
          </a:xfrm>
        </p:spPr>
      </p:pic>
      <p:pic>
        <p:nvPicPr>
          <p:cNvPr id="6" name="Picture 5" descr="A close up of a hand&#10;&#10;AI-generated content may be incorrect.">
            <a:extLst>
              <a:ext uri="{FF2B5EF4-FFF2-40B4-BE49-F238E27FC236}">
                <a16:creationId xmlns:a16="http://schemas.microsoft.com/office/drawing/2014/main" id="{F071FD6D-880E-B09C-F403-3A9A9B99F2C9}"/>
              </a:ext>
            </a:extLst>
          </p:cNvPr>
          <p:cNvPicPr>
            <a:picLocks noChangeAspect="1"/>
          </p:cNvPicPr>
          <p:nvPr/>
        </p:nvPicPr>
        <p:blipFill>
          <a:blip r:embed="rId3"/>
          <a:stretch>
            <a:fillRect/>
          </a:stretch>
        </p:blipFill>
        <p:spPr>
          <a:xfrm>
            <a:off x="2956247" y="1730804"/>
            <a:ext cx="2547294" cy="3396392"/>
          </a:xfrm>
          <a:prstGeom prst="rect">
            <a:avLst/>
          </a:prstGeom>
        </p:spPr>
      </p:pic>
      <p:pic>
        <p:nvPicPr>
          <p:cNvPr id="7" name="Picture 6" descr="A close up of a hand&#10;&#10;AI-generated content may be incorrect.">
            <a:extLst>
              <a:ext uri="{FF2B5EF4-FFF2-40B4-BE49-F238E27FC236}">
                <a16:creationId xmlns:a16="http://schemas.microsoft.com/office/drawing/2014/main" id="{3094DA45-8693-C018-77FF-0937AA040342}"/>
              </a:ext>
            </a:extLst>
          </p:cNvPr>
          <p:cNvPicPr>
            <a:picLocks noChangeAspect="1"/>
          </p:cNvPicPr>
          <p:nvPr/>
        </p:nvPicPr>
        <p:blipFill>
          <a:blip r:embed="rId4"/>
          <a:stretch>
            <a:fillRect/>
          </a:stretch>
        </p:blipFill>
        <p:spPr>
          <a:xfrm>
            <a:off x="5726236" y="1730804"/>
            <a:ext cx="2547294" cy="3396392"/>
          </a:xfrm>
          <a:prstGeom prst="rect">
            <a:avLst/>
          </a:prstGeom>
        </p:spPr>
      </p:pic>
      <p:pic>
        <p:nvPicPr>
          <p:cNvPr id="8" name="Picture 7" descr="A close up of a hand&#10;&#10;AI-generated content may be incorrect.">
            <a:extLst>
              <a:ext uri="{FF2B5EF4-FFF2-40B4-BE49-F238E27FC236}">
                <a16:creationId xmlns:a16="http://schemas.microsoft.com/office/drawing/2014/main" id="{0D14E1EB-0A5B-F4BC-DA17-BF9A2CE6DD9C}"/>
              </a:ext>
            </a:extLst>
          </p:cNvPr>
          <p:cNvPicPr>
            <a:picLocks noChangeAspect="1"/>
          </p:cNvPicPr>
          <p:nvPr/>
        </p:nvPicPr>
        <p:blipFill>
          <a:blip r:embed="rId5"/>
          <a:stretch>
            <a:fillRect/>
          </a:stretch>
        </p:blipFill>
        <p:spPr>
          <a:xfrm>
            <a:off x="8496225" y="1730805"/>
            <a:ext cx="2547294" cy="3396392"/>
          </a:xfrm>
          <a:prstGeom prst="rect">
            <a:avLst/>
          </a:prstGeom>
        </p:spPr>
      </p:pic>
      <p:sp>
        <p:nvSpPr>
          <p:cNvPr id="12" name="TextBox 11">
            <a:extLst>
              <a:ext uri="{FF2B5EF4-FFF2-40B4-BE49-F238E27FC236}">
                <a16:creationId xmlns:a16="http://schemas.microsoft.com/office/drawing/2014/main" id="{08634E10-5B56-E6EF-EB77-CF97CEEC4D44}"/>
              </a:ext>
            </a:extLst>
          </p:cNvPr>
          <p:cNvSpPr txBox="1"/>
          <p:nvPr/>
        </p:nvSpPr>
        <p:spPr>
          <a:xfrm>
            <a:off x="1007377" y="1270660"/>
            <a:ext cx="905056" cy="369332"/>
          </a:xfrm>
          <a:prstGeom prst="rect">
            <a:avLst/>
          </a:prstGeom>
          <a:noFill/>
        </p:spPr>
        <p:txBody>
          <a:bodyPr wrap="none" rtlCol="0">
            <a:spAutoFit/>
          </a:bodyPr>
          <a:lstStyle/>
          <a:p>
            <a:r>
              <a:rPr lang="en-TR" dirty="0"/>
              <a:t>Orginal</a:t>
            </a:r>
          </a:p>
        </p:txBody>
      </p:sp>
      <p:sp>
        <p:nvSpPr>
          <p:cNvPr id="14" name="TextBox 13">
            <a:extLst>
              <a:ext uri="{FF2B5EF4-FFF2-40B4-BE49-F238E27FC236}">
                <a16:creationId xmlns:a16="http://schemas.microsoft.com/office/drawing/2014/main" id="{7871E36B-F870-1603-48CB-1488FDE6B148}"/>
              </a:ext>
            </a:extLst>
          </p:cNvPr>
          <p:cNvSpPr txBox="1"/>
          <p:nvPr/>
        </p:nvSpPr>
        <p:spPr>
          <a:xfrm>
            <a:off x="3959839" y="1270660"/>
            <a:ext cx="549959" cy="369332"/>
          </a:xfrm>
          <a:prstGeom prst="rect">
            <a:avLst/>
          </a:prstGeom>
          <a:noFill/>
        </p:spPr>
        <p:txBody>
          <a:bodyPr wrap="none" rtlCol="0">
            <a:spAutoFit/>
          </a:bodyPr>
          <a:lstStyle/>
          <a:p>
            <a:r>
              <a:rPr lang="en-TR" dirty="0"/>
              <a:t>Log</a:t>
            </a:r>
          </a:p>
        </p:txBody>
      </p:sp>
      <p:sp>
        <p:nvSpPr>
          <p:cNvPr id="15" name="TextBox 14">
            <a:extLst>
              <a:ext uri="{FF2B5EF4-FFF2-40B4-BE49-F238E27FC236}">
                <a16:creationId xmlns:a16="http://schemas.microsoft.com/office/drawing/2014/main" id="{6C054E5E-1DC8-6CA7-5AA4-8544420B69A2}"/>
              </a:ext>
            </a:extLst>
          </p:cNvPr>
          <p:cNvSpPr txBox="1"/>
          <p:nvPr/>
        </p:nvSpPr>
        <p:spPr>
          <a:xfrm>
            <a:off x="6724807" y="1265321"/>
            <a:ext cx="550151" cy="369332"/>
          </a:xfrm>
          <a:prstGeom prst="rect">
            <a:avLst/>
          </a:prstGeom>
          <a:noFill/>
        </p:spPr>
        <p:txBody>
          <a:bodyPr wrap="none" rtlCol="0">
            <a:spAutoFit/>
          </a:bodyPr>
          <a:lstStyle/>
          <a:p>
            <a:r>
              <a:rPr lang="en-TR" dirty="0"/>
              <a:t>Exp</a:t>
            </a:r>
          </a:p>
        </p:txBody>
      </p:sp>
      <p:sp>
        <p:nvSpPr>
          <p:cNvPr id="16" name="TextBox 15">
            <a:extLst>
              <a:ext uri="{FF2B5EF4-FFF2-40B4-BE49-F238E27FC236}">
                <a16:creationId xmlns:a16="http://schemas.microsoft.com/office/drawing/2014/main" id="{83F09EF5-EF16-E32C-6420-A400B777BA5E}"/>
              </a:ext>
            </a:extLst>
          </p:cNvPr>
          <p:cNvSpPr txBox="1"/>
          <p:nvPr/>
        </p:nvSpPr>
        <p:spPr>
          <a:xfrm>
            <a:off x="9472354" y="1265321"/>
            <a:ext cx="595035" cy="369332"/>
          </a:xfrm>
          <a:prstGeom prst="rect">
            <a:avLst/>
          </a:prstGeom>
          <a:noFill/>
        </p:spPr>
        <p:txBody>
          <a:bodyPr wrap="none" rtlCol="0">
            <a:spAutoFit/>
          </a:bodyPr>
          <a:lstStyle/>
          <a:p>
            <a:r>
              <a:rPr lang="en-TR" dirty="0"/>
              <a:t>Sqrt</a:t>
            </a:r>
          </a:p>
        </p:txBody>
      </p:sp>
    </p:spTree>
    <p:extLst>
      <p:ext uri="{BB962C8B-B14F-4D97-AF65-F5344CB8AC3E}">
        <p14:creationId xmlns:p14="http://schemas.microsoft.com/office/powerpoint/2010/main" val="3415861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DF81A9-637B-B4DB-E981-8753C3404787}"/>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2756C2BA-F403-24D3-17BF-BD147EFFEC34}"/>
              </a:ext>
            </a:extLst>
          </p:cNvPr>
          <p:cNvSpPr>
            <a:spLocks noGrp="1"/>
          </p:cNvSpPr>
          <p:nvPr>
            <p:ph type="title"/>
          </p:nvPr>
        </p:nvSpPr>
        <p:spPr>
          <a:xfrm>
            <a:off x="1167492" y="136527"/>
            <a:ext cx="9601200" cy="1032642"/>
          </a:xfrm>
        </p:spPr>
        <p:txBody>
          <a:bodyPr/>
          <a:lstStyle/>
          <a:p>
            <a:r>
              <a:rPr lang="en-US" dirty="0"/>
              <a:t>Trig</a:t>
            </a:r>
            <a:br>
              <a:rPr lang="en-US" dirty="0"/>
            </a:br>
            <a:r>
              <a:rPr lang="en-US" dirty="0"/>
              <a:t> C = Sin/Cos/Tan(a)</a:t>
            </a:r>
          </a:p>
        </p:txBody>
      </p:sp>
      <p:pic>
        <p:nvPicPr>
          <p:cNvPr id="18" name="Content Placeholder 6" descr="A hand with hairy arm&#10;&#10;AI-generated content may be incorrect.">
            <a:extLst>
              <a:ext uri="{FF2B5EF4-FFF2-40B4-BE49-F238E27FC236}">
                <a16:creationId xmlns:a16="http://schemas.microsoft.com/office/drawing/2014/main" id="{DC581014-4479-0A08-28C6-1214A57FE1DB}"/>
              </a:ext>
            </a:extLst>
          </p:cNvPr>
          <p:cNvPicPr>
            <a:picLocks noGrp="1" noChangeAspect="1"/>
          </p:cNvPicPr>
          <p:nvPr>
            <p:ph idx="1"/>
          </p:nvPr>
        </p:nvPicPr>
        <p:blipFill>
          <a:blip r:embed="rId3"/>
          <a:stretch>
            <a:fillRect/>
          </a:stretch>
        </p:blipFill>
        <p:spPr>
          <a:xfrm>
            <a:off x="186258" y="1730804"/>
            <a:ext cx="2547294" cy="3396392"/>
          </a:xfrm>
        </p:spPr>
      </p:pic>
      <p:pic>
        <p:nvPicPr>
          <p:cNvPr id="19" name="Picture 18" descr="A close up of a hand&#10;&#10;AI-generated content may be incorrect.">
            <a:extLst>
              <a:ext uri="{FF2B5EF4-FFF2-40B4-BE49-F238E27FC236}">
                <a16:creationId xmlns:a16="http://schemas.microsoft.com/office/drawing/2014/main" id="{36294F3B-211C-2B34-FDD6-058D2ABF4F51}"/>
              </a:ext>
            </a:extLst>
          </p:cNvPr>
          <p:cNvPicPr>
            <a:picLocks noChangeAspect="1"/>
          </p:cNvPicPr>
          <p:nvPr/>
        </p:nvPicPr>
        <p:blipFill>
          <a:blip r:embed="rId4"/>
          <a:stretch>
            <a:fillRect/>
          </a:stretch>
        </p:blipFill>
        <p:spPr>
          <a:xfrm>
            <a:off x="2956247" y="1730804"/>
            <a:ext cx="2547294" cy="3396392"/>
          </a:xfrm>
          <a:prstGeom prst="rect">
            <a:avLst/>
          </a:prstGeom>
        </p:spPr>
      </p:pic>
      <p:pic>
        <p:nvPicPr>
          <p:cNvPr id="20" name="Picture 19" descr="A close up of a hand&#10;&#10;AI-generated content may be incorrect.">
            <a:extLst>
              <a:ext uri="{FF2B5EF4-FFF2-40B4-BE49-F238E27FC236}">
                <a16:creationId xmlns:a16="http://schemas.microsoft.com/office/drawing/2014/main" id="{F46D1C1B-F4DA-A751-0CEC-F33E77A450DD}"/>
              </a:ext>
            </a:extLst>
          </p:cNvPr>
          <p:cNvPicPr>
            <a:picLocks noChangeAspect="1"/>
          </p:cNvPicPr>
          <p:nvPr/>
        </p:nvPicPr>
        <p:blipFill>
          <a:blip r:embed="rId5"/>
          <a:stretch>
            <a:fillRect/>
          </a:stretch>
        </p:blipFill>
        <p:spPr>
          <a:xfrm>
            <a:off x="5726236" y="1730804"/>
            <a:ext cx="2547294" cy="3396392"/>
          </a:xfrm>
          <a:prstGeom prst="rect">
            <a:avLst/>
          </a:prstGeom>
        </p:spPr>
      </p:pic>
      <p:pic>
        <p:nvPicPr>
          <p:cNvPr id="21" name="Picture 20" descr="A close up of a hand&#10;&#10;AI-generated content may be incorrect.">
            <a:extLst>
              <a:ext uri="{FF2B5EF4-FFF2-40B4-BE49-F238E27FC236}">
                <a16:creationId xmlns:a16="http://schemas.microsoft.com/office/drawing/2014/main" id="{A7EBB8AA-6930-3DF8-1B73-C8733DF7E4C4}"/>
              </a:ext>
            </a:extLst>
          </p:cNvPr>
          <p:cNvPicPr>
            <a:picLocks noChangeAspect="1"/>
          </p:cNvPicPr>
          <p:nvPr/>
        </p:nvPicPr>
        <p:blipFill>
          <a:blip r:embed="rId6"/>
          <a:stretch>
            <a:fillRect/>
          </a:stretch>
        </p:blipFill>
        <p:spPr>
          <a:xfrm>
            <a:off x="8496225" y="1730805"/>
            <a:ext cx="2547294" cy="3396392"/>
          </a:xfrm>
          <a:prstGeom prst="rect">
            <a:avLst/>
          </a:prstGeom>
        </p:spPr>
      </p:pic>
      <p:sp>
        <p:nvSpPr>
          <p:cNvPr id="22" name="TextBox 21">
            <a:extLst>
              <a:ext uri="{FF2B5EF4-FFF2-40B4-BE49-F238E27FC236}">
                <a16:creationId xmlns:a16="http://schemas.microsoft.com/office/drawing/2014/main" id="{701C435E-9CCA-086B-49FB-FAC75EDE2675}"/>
              </a:ext>
            </a:extLst>
          </p:cNvPr>
          <p:cNvSpPr txBox="1"/>
          <p:nvPr/>
        </p:nvSpPr>
        <p:spPr>
          <a:xfrm>
            <a:off x="1007377" y="1270660"/>
            <a:ext cx="905056" cy="369332"/>
          </a:xfrm>
          <a:prstGeom prst="rect">
            <a:avLst/>
          </a:prstGeom>
          <a:noFill/>
        </p:spPr>
        <p:txBody>
          <a:bodyPr wrap="none" rtlCol="0">
            <a:spAutoFit/>
          </a:bodyPr>
          <a:lstStyle/>
          <a:p>
            <a:r>
              <a:rPr lang="en-TR" dirty="0"/>
              <a:t>Orginal</a:t>
            </a:r>
          </a:p>
        </p:txBody>
      </p:sp>
      <p:sp>
        <p:nvSpPr>
          <p:cNvPr id="23" name="TextBox 22">
            <a:extLst>
              <a:ext uri="{FF2B5EF4-FFF2-40B4-BE49-F238E27FC236}">
                <a16:creationId xmlns:a16="http://schemas.microsoft.com/office/drawing/2014/main" id="{BDD52EBD-38AD-082C-6E5C-E3A1B1F8A520}"/>
              </a:ext>
            </a:extLst>
          </p:cNvPr>
          <p:cNvSpPr txBox="1"/>
          <p:nvPr/>
        </p:nvSpPr>
        <p:spPr>
          <a:xfrm>
            <a:off x="3959839" y="1270660"/>
            <a:ext cx="482824" cy="369332"/>
          </a:xfrm>
          <a:prstGeom prst="rect">
            <a:avLst/>
          </a:prstGeom>
          <a:noFill/>
        </p:spPr>
        <p:txBody>
          <a:bodyPr wrap="none" rtlCol="0">
            <a:spAutoFit/>
          </a:bodyPr>
          <a:lstStyle/>
          <a:p>
            <a:r>
              <a:rPr lang="en-TR" dirty="0"/>
              <a:t>Sin</a:t>
            </a:r>
          </a:p>
        </p:txBody>
      </p:sp>
      <p:sp>
        <p:nvSpPr>
          <p:cNvPr id="24" name="TextBox 23">
            <a:extLst>
              <a:ext uri="{FF2B5EF4-FFF2-40B4-BE49-F238E27FC236}">
                <a16:creationId xmlns:a16="http://schemas.microsoft.com/office/drawing/2014/main" id="{3FADD2CF-C3F8-D3E6-E6E3-ED2726D4CE85}"/>
              </a:ext>
            </a:extLst>
          </p:cNvPr>
          <p:cNvSpPr txBox="1"/>
          <p:nvPr/>
        </p:nvSpPr>
        <p:spPr>
          <a:xfrm>
            <a:off x="6724807" y="1265321"/>
            <a:ext cx="544829" cy="369332"/>
          </a:xfrm>
          <a:prstGeom prst="rect">
            <a:avLst/>
          </a:prstGeom>
          <a:noFill/>
        </p:spPr>
        <p:txBody>
          <a:bodyPr wrap="none" rtlCol="0">
            <a:spAutoFit/>
          </a:bodyPr>
          <a:lstStyle/>
          <a:p>
            <a:r>
              <a:rPr lang="en-TR" dirty="0"/>
              <a:t>Cos</a:t>
            </a:r>
          </a:p>
        </p:txBody>
      </p:sp>
      <p:sp>
        <p:nvSpPr>
          <p:cNvPr id="25" name="TextBox 24">
            <a:extLst>
              <a:ext uri="{FF2B5EF4-FFF2-40B4-BE49-F238E27FC236}">
                <a16:creationId xmlns:a16="http://schemas.microsoft.com/office/drawing/2014/main" id="{C0FD714B-9731-3B1B-5F2E-6848908E7C3E}"/>
              </a:ext>
            </a:extLst>
          </p:cNvPr>
          <p:cNvSpPr txBox="1"/>
          <p:nvPr/>
        </p:nvSpPr>
        <p:spPr>
          <a:xfrm>
            <a:off x="9472354" y="1265321"/>
            <a:ext cx="538930" cy="369332"/>
          </a:xfrm>
          <a:prstGeom prst="rect">
            <a:avLst/>
          </a:prstGeom>
          <a:noFill/>
        </p:spPr>
        <p:txBody>
          <a:bodyPr wrap="none" rtlCol="0">
            <a:spAutoFit/>
          </a:bodyPr>
          <a:lstStyle/>
          <a:p>
            <a:r>
              <a:rPr lang="en-TR" dirty="0"/>
              <a:t>Tan</a:t>
            </a:r>
          </a:p>
        </p:txBody>
      </p:sp>
      <p:pic>
        <p:nvPicPr>
          <p:cNvPr id="29" name="Picture 28" descr="A close-up of a hand&#10;&#10;AI-generated content may be incorrect.">
            <a:extLst>
              <a:ext uri="{FF2B5EF4-FFF2-40B4-BE49-F238E27FC236}">
                <a16:creationId xmlns:a16="http://schemas.microsoft.com/office/drawing/2014/main" id="{05C01671-2E2B-1865-C39E-74DBAF95A5DF}"/>
              </a:ext>
            </a:extLst>
          </p:cNvPr>
          <p:cNvPicPr>
            <a:picLocks noChangeAspect="1"/>
          </p:cNvPicPr>
          <p:nvPr/>
        </p:nvPicPr>
        <p:blipFill>
          <a:blip r:embed="rId7"/>
          <a:stretch>
            <a:fillRect/>
          </a:stretch>
        </p:blipFill>
        <p:spPr>
          <a:xfrm>
            <a:off x="2931791" y="1736143"/>
            <a:ext cx="2547294" cy="3396392"/>
          </a:xfrm>
          <a:prstGeom prst="rect">
            <a:avLst/>
          </a:prstGeom>
        </p:spPr>
      </p:pic>
      <p:pic>
        <p:nvPicPr>
          <p:cNvPr id="31" name="Picture 30" descr="A hand with hairy fingers&#10;&#10;AI-generated content may be incorrect.">
            <a:extLst>
              <a:ext uri="{FF2B5EF4-FFF2-40B4-BE49-F238E27FC236}">
                <a16:creationId xmlns:a16="http://schemas.microsoft.com/office/drawing/2014/main" id="{03C6CB57-4154-10F6-728C-4E1115C06FEB}"/>
              </a:ext>
            </a:extLst>
          </p:cNvPr>
          <p:cNvPicPr>
            <a:picLocks noChangeAspect="1"/>
          </p:cNvPicPr>
          <p:nvPr/>
        </p:nvPicPr>
        <p:blipFill>
          <a:blip r:embed="rId8"/>
          <a:stretch>
            <a:fillRect/>
          </a:stretch>
        </p:blipFill>
        <p:spPr>
          <a:xfrm>
            <a:off x="5701780" y="1730804"/>
            <a:ext cx="2547294" cy="3396392"/>
          </a:xfrm>
          <a:prstGeom prst="rect">
            <a:avLst/>
          </a:prstGeom>
        </p:spPr>
      </p:pic>
      <p:pic>
        <p:nvPicPr>
          <p:cNvPr id="33" name="Picture 32" descr="A hand print on a white surface&#10;&#10;AI-generated content may be incorrect.">
            <a:extLst>
              <a:ext uri="{FF2B5EF4-FFF2-40B4-BE49-F238E27FC236}">
                <a16:creationId xmlns:a16="http://schemas.microsoft.com/office/drawing/2014/main" id="{C537E7A4-4006-5AFB-C269-830E282A99C3}"/>
              </a:ext>
            </a:extLst>
          </p:cNvPr>
          <p:cNvPicPr>
            <a:picLocks noChangeAspect="1"/>
          </p:cNvPicPr>
          <p:nvPr/>
        </p:nvPicPr>
        <p:blipFill>
          <a:blip r:embed="rId9"/>
          <a:stretch>
            <a:fillRect/>
          </a:stretch>
        </p:blipFill>
        <p:spPr>
          <a:xfrm>
            <a:off x="8520681" y="1698196"/>
            <a:ext cx="2571750" cy="3429000"/>
          </a:xfrm>
          <a:prstGeom prst="rect">
            <a:avLst/>
          </a:prstGeom>
        </p:spPr>
      </p:pic>
    </p:spTree>
    <p:extLst>
      <p:ext uri="{BB962C8B-B14F-4D97-AF65-F5344CB8AC3E}">
        <p14:creationId xmlns:p14="http://schemas.microsoft.com/office/powerpoint/2010/main" val="36140410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1673B7-D921-6449-996D-F061144ABB77}"/>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58D45A90-3DED-E8A4-9B93-53B12E248C44}"/>
              </a:ext>
            </a:extLst>
          </p:cNvPr>
          <p:cNvSpPr>
            <a:spLocks noGrp="1"/>
          </p:cNvSpPr>
          <p:nvPr>
            <p:ph type="title"/>
          </p:nvPr>
        </p:nvSpPr>
        <p:spPr>
          <a:xfrm>
            <a:off x="1167492" y="136526"/>
            <a:ext cx="9601200" cy="1653371"/>
          </a:xfrm>
        </p:spPr>
        <p:txBody>
          <a:bodyPr/>
          <a:lstStyle/>
          <a:p>
            <a:r>
              <a:rPr lang="en-US" dirty="0"/>
              <a:t>Invert (negative) </a:t>
            </a:r>
            <a:br>
              <a:rPr lang="en-US" dirty="0"/>
            </a:br>
            <a:r>
              <a:rPr lang="en-US" dirty="0"/>
              <a:t>C(</a:t>
            </a:r>
            <a:r>
              <a:rPr lang="en-US" dirty="0" err="1"/>
              <a:t>x,y</a:t>
            </a:r>
            <a:r>
              <a:rPr lang="en-US" dirty="0"/>
              <a:t>) = 255 - A(</a:t>
            </a:r>
            <a:r>
              <a:rPr lang="en-US" dirty="0" err="1"/>
              <a:t>x,y</a:t>
            </a:r>
            <a:r>
              <a:rPr lang="en-US" dirty="0"/>
              <a:t>) (for 8-bit images)</a:t>
            </a:r>
          </a:p>
        </p:txBody>
      </p:sp>
      <p:pic>
        <p:nvPicPr>
          <p:cNvPr id="8" name="Picture 7" descr="A hand with fingers extended&#10;&#10;AI-generated content may be incorrect.">
            <a:extLst>
              <a:ext uri="{FF2B5EF4-FFF2-40B4-BE49-F238E27FC236}">
                <a16:creationId xmlns:a16="http://schemas.microsoft.com/office/drawing/2014/main" id="{105C4DB7-00B8-1691-B47C-4411ACD3BF5F}"/>
              </a:ext>
            </a:extLst>
          </p:cNvPr>
          <p:cNvPicPr>
            <a:picLocks noChangeAspect="1"/>
          </p:cNvPicPr>
          <p:nvPr/>
        </p:nvPicPr>
        <p:blipFill>
          <a:blip r:embed="rId2"/>
          <a:stretch>
            <a:fillRect/>
          </a:stretch>
        </p:blipFill>
        <p:spPr>
          <a:xfrm>
            <a:off x="4450490" y="1789895"/>
            <a:ext cx="2792258" cy="3723011"/>
          </a:xfrm>
          <a:prstGeom prst="rect">
            <a:avLst/>
          </a:prstGeom>
        </p:spPr>
      </p:pic>
      <p:pic>
        <p:nvPicPr>
          <p:cNvPr id="10" name="Content Placeholder 6" descr="A hand with hairy arm&#10;&#10;AI-generated content may be incorrect.">
            <a:extLst>
              <a:ext uri="{FF2B5EF4-FFF2-40B4-BE49-F238E27FC236}">
                <a16:creationId xmlns:a16="http://schemas.microsoft.com/office/drawing/2014/main" id="{EEFC4D40-8486-92FF-5AD8-64FAF069CFCC}"/>
              </a:ext>
            </a:extLst>
          </p:cNvPr>
          <p:cNvPicPr>
            <a:picLocks noGrp="1" noChangeAspect="1"/>
          </p:cNvPicPr>
          <p:nvPr>
            <p:ph idx="1"/>
          </p:nvPr>
        </p:nvPicPr>
        <p:blipFill>
          <a:blip r:embed="rId3"/>
          <a:stretch>
            <a:fillRect/>
          </a:stretch>
        </p:blipFill>
        <p:spPr>
          <a:xfrm>
            <a:off x="1167492" y="1789896"/>
            <a:ext cx="2792258" cy="3723011"/>
          </a:xfrm>
        </p:spPr>
      </p:pic>
    </p:spTree>
    <p:extLst>
      <p:ext uri="{BB962C8B-B14F-4D97-AF65-F5344CB8AC3E}">
        <p14:creationId xmlns:p14="http://schemas.microsoft.com/office/powerpoint/2010/main" val="378859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E3A26-80F8-3EDB-2BAD-2CB28F8CD7B0}"/>
              </a:ext>
            </a:extLst>
          </p:cNvPr>
          <p:cNvSpPr>
            <a:spLocks noGrp="1"/>
          </p:cNvSpPr>
          <p:nvPr>
            <p:ph type="title"/>
          </p:nvPr>
        </p:nvSpPr>
        <p:spPr>
          <a:xfrm>
            <a:off x="1158864" y="102021"/>
            <a:ext cx="9779183" cy="1744415"/>
          </a:xfrm>
        </p:spPr>
        <p:txBody>
          <a:bodyPr anchor="b">
            <a:normAutofit/>
          </a:bodyPr>
          <a:lstStyle/>
          <a:p>
            <a:r>
              <a:rPr lang="en-US" dirty="0"/>
              <a:t>Conclusion</a:t>
            </a:r>
            <a:endParaRPr lang="en-TR" dirty="0"/>
          </a:p>
        </p:txBody>
      </p:sp>
      <p:graphicFrame>
        <p:nvGraphicFramePr>
          <p:cNvPr id="5" name="Content Placeholder 2">
            <a:extLst>
              <a:ext uri="{FF2B5EF4-FFF2-40B4-BE49-F238E27FC236}">
                <a16:creationId xmlns:a16="http://schemas.microsoft.com/office/drawing/2014/main" id="{10848ED3-70C7-BD3D-86D9-22E573A19365}"/>
              </a:ext>
            </a:extLst>
          </p:cNvPr>
          <p:cNvGraphicFramePr>
            <a:graphicFrameLocks noGrp="1"/>
          </p:cNvGraphicFramePr>
          <p:nvPr>
            <p:ph idx="1"/>
            <p:extLst>
              <p:ext uri="{D42A27DB-BD31-4B8C-83A1-F6EECF244321}">
                <p14:modId xmlns:p14="http://schemas.microsoft.com/office/powerpoint/2010/main" val="2501160504"/>
              </p:ext>
            </p:extLst>
          </p:nvPr>
        </p:nvGraphicFramePr>
        <p:xfrm>
          <a:off x="1158865" y="2017467"/>
          <a:ext cx="9779182" cy="33668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990339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1C753FD-96EC-101A-B8A4-5F69A189BEF4}"/>
              </a:ext>
            </a:extLst>
          </p:cNvPr>
          <p:cNvSpPr>
            <a:spLocks noGrp="1"/>
          </p:cNvSpPr>
          <p:nvPr>
            <p:ph type="ctrTitle"/>
          </p:nvPr>
        </p:nvSpPr>
        <p:spPr>
          <a:xfrm>
            <a:off x="1167494" y="252549"/>
            <a:ext cx="6220278" cy="3262811"/>
          </a:xfrm>
        </p:spPr>
        <p:txBody>
          <a:bodyPr/>
          <a:lstStyle/>
          <a:p>
            <a:r>
              <a:rPr lang="en-US" dirty="0"/>
              <a:t>Thank you</a:t>
            </a:r>
          </a:p>
        </p:txBody>
      </p:sp>
      <p:sp>
        <p:nvSpPr>
          <p:cNvPr id="5" name="Subtitle 4">
            <a:extLst>
              <a:ext uri="{FF2B5EF4-FFF2-40B4-BE49-F238E27FC236}">
                <a16:creationId xmlns:a16="http://schemas.microsoft.com/office/drawing/2014/main" id="{67BB04B7-47A4-741B-59E0-F0E6F2126E8F}"/>
              </a:ext>
            </a:extLst>
          </p:cNvPr>
          <p:cNvSpPr>
            <a:spLocks noGrp="1"/>
          </p:cNvSpPr>
          <p:nvPr>
            <p:ph type="subTitle" idx="1"/>
          </p:nvPr>
        </p:nvSpPr>
        <p:spPr>
          <a:xfrm>
            <a:off x="1167493" y="3685939"/>
            <a:ext cx="6220277" cy="2919512"/>
          </a:xfrm>
        </p:spPr>
        <p:txBody>
          <a:bodyPr/>
          <a:lstStyle/>
          <a:p>
            <a:r>
              <a:rPr lang="en-US" dirty="0"/>
              <a:t>Umut Celik</a:t>
            </a:r>
          </a:p>
          <a:p>
            <a:r>
              <a:rPr lang="en-US" dirty="0">
                <a:hlinkClick r:id="rId3"/>
              </a:rPr>
              <a:t>umut.celik@cix.csi.cuny.edu</a:t>
            </a:r>
            <a:endParaRPr lang="en-US" dirty="0"/>
          </a:p>
          <a:p>
            <a:r>
              <a:rPr lang="en-US" dirty="0">
                <a:hlinkClick r:id="rId4"/>
              </a:rPr>
              <a:t>https://umutcelik.com.tr</a:t>
            </a:r>
            <a:endParaRPr lang="en-US" dirty="0"/>
          </a:p>
          <a:p>
            <a:endParaRPr lang="en-US" dirty="0"/>
          </a:p>
        </p:txBody>
      </p:sp>
    </p:spTree>
    <p:extLst>
      <p:ext uri="{BB962C8B-B14F-4D97-AF65-F5344CB8AC3E}">
        <p14:creationId xmlns:p14="http://schemas.microsoft.com/office/powerpoint/2010/main" val="1609673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0BE2A7B-7E69-BFDE-C9CD-88413F8C9B06}"/>
              </a:ext>
            </a:extLst>
          </p:cNvPr>
          <p:cNvSpPr>
            <a:spLocks noGrp="1"/>
          </p:cNvSpPr>
          <p:nvPr>
            <p:ph type="title"/>
          </p:nvPr>
        </p:nvSpPr>
        <p:spPr>
          <a:xfrm>
            <a:off x="5549489" y="457199"/>
            <a:ext cx="5943599" cy="1920240"/>
          </a:xfrm>
        </p:spPr>
        <p:txBody>
          <a:bodyPr vert="horz" lIns="91440" tIns="45720" rIns="91440" bIns="45720" rtlCol="0" anchor="b">
            <a:normAutofit/>
          </a:bodyPr>
          <a:lstStyle/>
          <a:p>
            <a:r>
              <a:rPr lang="en-US" b="1" kern="1200">
                <a:latin typeface="+mj-lt"/>
                <a:ea typeface="+mj-ea"/>
                <a:cs typeface="+mj-cs"/>
              </a:rPr>
              <a:t>Background</a:t>
            </a:r>
          </a:p>
        </p:txBody>
      </p:sp>
      <p:pic>
        <p:nvPicPr>
          <p:cNvPr id="15" name="Content Placeholder 14" descr="A person with long hair and beard in front of a computer&#10;&#10;AI-generated content may be incorrect.">
            <a:extLst>
              <a:ext uri="{FF2B5EF4-FFF2-40B4-BE49-F238E27FC236}">
                <a16:creationId xmlns:a16="http://schemas.microsoft.com/office/drawing/2014/main" id="{CA8918A7-80FB-2A33-874F-96757FCFA684}"/>
              </a:ext>
            </a:extLst>
          </p:cNvPr>
          <p:cNvPicPr>
            <a:picLocks noGrp="1" noChangeAspect="1"/>
          </p:cNvPicPr>
          <p:nvPr>
            <p:ph idx="17"/>
          </p:nvPr>
        </p:nvPicPr>
        <p:blipFill>
          <a:blip r:embed="rId3"/>
          <a:stretch>
            <a:fillRect/>
          </a:stretch>
        </p:blipFill>
        <p:spPr>
          <a:xfrm rot="10800000">
            <a:off x="822325" y="1176338"/>
            <a:ext cx="4298950" cy="3224212"/>
          </a:xfrm>
        </p:spPr>
      </p:pic>
      <p:sp>
        <p:nvSpPr>
          <p:cNvPr id="8" name="TextBox 7">
            <a:extLst>
              <a:ext uri="{FF2B5EF4-FFF2-40B4-BE49-F238E27FC236}">
                <a16:creationId xmlns:a16="http://schemas.microsoft.com/office/drawing/2014/main" id="{98CFAFED-F71C-E4FA-BC19-22D744994355}"/>
              </a:ext>
            </a:extLst>
          </p:cNvPr>
          <p:cNvSpPr txBox="1"/>
          <p:nvPr/>
        </p:nvSpPr>
        <p:spPr>
          <a:xfrm>
            <a:off x="5549490" y="2706369"/>
            <a:ext cx="5943600" cy="3383279"/>
          </a:xfrm>
          <a:prstGeom prst="rect">
            <a:avLst/>
          </a:prstGeom>
        </p:spPr>
        <p:txBody>
          <a:bodyPr vert="horz" lIns="91440" tIns="45720" rIns="91440" bIns="45720" rtlCol="0">
            <a:normAutofit/>
          </a:bodyPr>
          <a:lstStyle/>
          <a:p>
            <a:pPr marL="283464" indent="-283464">
              <a:lnSpc>
                <a:spcPct val="90000"/>
              </a:lnSpc>
              <a:spcBef>
                <a:spcPts val="1000"/>
              </a:spcBef>
              <a:buFont typeface="Arial" panose="020B0604020202020204" pitchFamily="34" charset="0"/>
              <a:buChar char="•"/>
            </a:pPr>
            <a:r>
              <a:rPr lang="en-US" sz="1400" dirty="0"/>
              <a:t>I worked 5 years in </a:t>
            </a:r>
            <a:r>
              <a:rPr lang="en-US" sz="1400" b="1" dirty="0"/>
              <a:t>educational technology</a:t>
            </a:r>
            <a:r>
              <a:rPr lang="en-US" sz="1400" dirty="0"/>
              <a:t>, and 3 years in </a:t>
            </a:r>
            <a:r>
              <a:rPr lang="en-US" sz="1400" b="1" dirty="0"/>
              <a:t>motorcycles industry</a:t>
            </a:r>
            <a:r>
              <a:rPr lang="en-US" sz="1400" dirty="0"/>
              <a:t>  as a </a:t>
            </a:r>
            <a:r>
              <a:rPr lang="en-US" sz="1400" b="1" dirty="0"/>
              <a:t>software developer</a:t>
            </a:r>
            <a:r>
              <a:rPr lang="en-US" sz="1400" dirty="0"/>
              <a:t>.</a:t>
            </a:r>
            <a:br>
              <a:rPr lang="en-US" sz="1400" dirty="0"/>
            </a:br>
            <a:r>
              <a:rPr lang="en-US" sz="1400" dirty="0"/>
              <a:t>- I haven’t worked yet on an image processing things even my companies has image processing projects.</a:t>
            </a:r>
            <a:br>
              <a:rPr lang="en-US" sz="1400" dirty="0"/>
            </a:br>
            <a:r>
              <a:rPr lang="en-US" sz="1400" dirty="0"/>
              <a:t>   But after this class, I hope that will be part of this teams and projects.</a:t>
            </a:r>
            <a:br>
              <a:rPr lang="en-US" sz="1400" dirty="0"/>
            </a:br>
            <a:r>
              <a:rPr lang="en-US" sz="1400" dirty="0"/>
              <a:t>- I had </a:t>
            </a:r>
            <a:r>
              <a:rPr lang="en-US" sz="1400" b="1" dirty="0"/>
              <a:t>statistics background</a:t>
            </a:r>
            <a:r>
              <a:rPr lang="en-US" sz="1400" dirty="0"/>
              <a:t> to measure student results at ed tech company.</a:t>
            </a:r>
            <a:br>
              <a:rPr lang="en-US" sz="1400" dirty="0"/>
            </a:br>
            <a:r>
              <a:rPr lang="en-US" sz="1400" dirty="0"/>
              <a:t>   I made lots of calculations for hundreds of students exam, homework, activities to evaluate and report them.</a:t>
            </a:r>
            <a:br>
              <a:rPr lang="en-US" sz="1400" dirty="0"/>
            </a:br>
            <a:r>
              <a:rPr lang="en-US" sz="1400" dirty="0"/>
              <a:t>- My coding background is generally on </a:t>
            </a:r>
            <a:r>
              <a:rPr lang="en-US" sz="1400" b="1" dirty="0"/>
              <a:t>scripting languages</a:t>
            </a:r>
            <a:r>
              <a:rPr lang="en-US" sz="1400" dirty="0"/>
              <a:t> (TypeScript/PHP) but this semester </a:t>
            </a:r>
            <a:r>
              <a:rPr lang="en-US" sz="1400" b="1" dirty="0"/>
              <a:t>panning to learn C++</a:t>
            </a:r>
            <a:r>
              <a:rPr lang="en-US" sz="1400" dirty="0"/>
              <a:t>.</a:t>
            </a:r>
            <a:br>
              <a:rPr lang="en-US" sz="1400" dirty="0"/>
            </a:br>
            <a:r>
              <a:rPr lang="en-US" sz="1400" dirty="0"/>
              <a:t>  I also have strong cloud experience especially </a:t>
            </a:r>
            <a:r>
              <a:rPr lang="en-US" sz="1400" b="1" dirty="0"/>
              <a:t>AWS(Amazon Web Services)</a:t>
            </a:r>
            <a:endParaRPr lang="en-US" sz="1400" b="0" i="0" u="none" strike="noStrike" dirty="0">
              <a:effectLst/>
            </a:endParaRPr>
          </a:p>
        </p:txBody>
      </p:sp>
    </p:spTree>
    <p:extLst>
      <p:ext uri="{BB962C8B-B14F-4D97-AF65-F5344CB8AC3E}">
        <p14:creationId xmlns:p14="http://schemas.microsoft.com/office/powerpoint/2010/main" val="3662677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DF9E134-98AA-3ECE-E40A-180C85ACD7D5}"/>
              </a:ext>
            </a:extLst>
          </p:cNvPr>
          <p:cNvSpPr>
            <a:spLocks noGrp="1"/>
          </p:cNvSpPr>
          <p:nvPr>
            <p:ph type="title"/>
          </p:nvPr>
        </p:nvSpPr>
        <p:spPr>
          <a:xfrm>
            <a:off x="1167492" y="136526"/>
            <a:ext cx="9601200" cy="1653371"/>
          </a:xfrm>
        </p:spPr>
        <p:txBody>
          <a:bodyPr/>
          <a:lstStyle/>
          <a:p>
            <a:r>
              <a:rPr lang="en-US" b="1" dirty="0"/>
              <a:t>Research </a:t>
            </a:r>
            <a:r>
              <a:rPr lang="en-US" dirty="0"/>
              <a:t>I</a:t>
            </a:r>
            <a:r>
              <a:rPr lang="en-US" b="1" dirty="0"/>
              <a:t>nterests</a:t>
            </a:r>
            <a:endParaRPr lang="en-US" dirty="0"/>
          </a:p>
        </p:txBody>
      </p:sp>
      <p:sp>
        <p:nvSpPr>
          <p:cNvPr id="3" name="Content Placeholder 2">
            <a:extLst>
              <a:ext uri="{FF2B5EF4-FFF2-40B4-BE49-F238E27FC236}">
                <a16:creationId xmlns:a16="http://schemas.microsoft.com/office/drawing/2014/main" id="{D1455C0B-19FB-954B-532A-0A68CAC4E0E4}"/>
              </a:ext>
            </a:extLst>
          </p:cNvPr>
          <p:cNvSpPr>
            <a:spLocks noGrp="1"/>
          </p:cNvSpPr>
          <p:nvPr>
            <p:ph idx="1"/>
          </p:nvPr>
        </p:nvSpPr>
        <p:spPr>
          <a:xfrm>
            <a:off x="1167493" y="2023984"/>
            <a:ext cx="6364990" cy="3332832"/>
          </a:xfrm>
        </p:spPr>
        <p:txBody>
          <a:bodyPr>
            <a:normAutofit fontScale="85000" lnSpcReduction="10000"/>
          </a:bodyPr>
          <a:lstStyle/>
          <a:p>
            <a:r>
              <a:rPr lang="en-US" b="1" dirty="0"/>
              <a:t>Educational Tech Industry:</a:t>
            </a:r>
          </a:p>
          <a:p>
            <a:pPr marL="342900" indent="-342900">
              <a:buFont typeface="Arial" panose="020B0604020202020204" pitchFamily="34" charset="0"/>
              <a:buChar char="•"/>
            </a:pPr>
            <a:r>
              <a:rPr lang="en-US" dirty="0"/>
              <a:t>Schools capture the student photos out of the school events. I could have a </a:t>
            </a:r>
            <a:r>
              <a:rPr lang="en-US" b="1" dirty="0"/>
              <a:t>emotional analysis</a:t>
            </a:r>
            <a:r>
              <a:rPr lang="en-US" dirty="0"/>
              <a:t> and sell them to the schools.</a:t>
            </a:r>
          </a:p>
          <a:p>
            <a:pPr marL="342900" indent="-342900">
              <a:buFont typeface="Arial" panose="020B0604020202020204" pitchFamily="34" charset="0"/>
              <a:buChar char="•"/>
            </a:pPr>
            <a:r>
              <a:rPr lang="en-US" dirty="0"/>
              <a:t>We have millions of static question books. I want to split(cut) all questions in a book with </a:t>
            </a:r>
            <a:r>
              <a:rPr lang="en-US" b="1" dirty="0"/>
              <a:t>OpenCV </a:t>
            </a:r>
            <a:r>
              <a:rPr lang="en-US" dirty="0"/>
              <a:t>and I want to make a </a:t>
            </a:r>
            <a:r>
              <a:rPr lang="en-US" b="1" dirty="0"/>
              <a:t>personalized</a:t>
            </a:r>
            <a:r>
              <a:rPr lang="en-US" dirty="0"/>
              <a:t> </a:t>
            </a:r>
            <a:r>
              <a:rPr lang="en-US" b="1" dirty="0"/>
              <a:t>student books</a:t>
            </a:r>
            <a:r>
              <a:rPr lang="en-US" dirty="0"/>
              <a:t>.</a:t>
            </a:r>
          </a:p>
          <a:p>
            <a:pPr marL="342900" indent="-342900">
              <a:buFont typeface="Arial" panose="020B0604020202020204" pitchFamily="34" charset="0"/>
              <a:buChar char="•"/>
            </a:pPr>
            <a:r>
              <a:rPr lang="en-US" dirty="0"/>
              <a:t>School has local cameras and they and we have GDPR compliance to process them. I would like to </a:t>
            </a:r>
            <a:r>
              <a:rPr lang="en-US" b="1" dirty="0"/>
              <a:t>take</a:t>
            </a:r>
            <a:r>
              <a:rPr lang="en-US" dirty="0"/>
              <a:t> </a:t>
            </a:r>
            <a:r>
              <a:rPr lang="en-US" b="1" dirty="0"/>
              <a:t>inspection (attendance) automatically </a:t>
            </a:r>
            <a:r>
              <a:rPr lang="en-US" dirty="0"/>
              <a:t>to save teacher’s time.</a:t>
            </a:r>
          </a:p>
          <a:p>
            <a:pPr marL="342900" indent="-342900">
              <a:buFont typeface="Arial" panose="020B0604020202020204" pitchFamily="34" charset="0"/>
              <a:buChar char="•"/>
            </a:pPr>
            <a:r>
              <a:rPr lang="en-US" dirty="0"/>
              <a:t> Schools has their own social networks and teacher/parent/</a:t>
            </a:r>
            <a:r>
              <a:rPr lang="en-US" dirty="0" err="1"/>
              <a:t>sutudents</a:t>
            </a:r>
            <a:r>
              <a:rPr lang="en-US" dirty="0"/>
              <a:t> shares lots of media and I would like to </a:t>
            </a:r>
            <a:r>
              <a:rPr lang="en-US" b="1" dirty="0"/>
              <a:t>approve/rejec</a:t>
            </a:r>
            <a:r>
              <a:rPr lang="en-US" dirty="0"/>
              <a:t>t mechanism via </a:t>
            </a:r>
            <a:r>
              <a:rPr lang="en-US" b="1" dirty="0" err="1"/>
              <a:t>ComputerVision</a:t>
            </a:r>
            <a:r>
              <a:rPr lang="en-US" b="1" dirty="0"/>
              <a:t>.</a:t>
            </a:r>
            <a:endParaRPr lang="en-US" dirty="0"/>
          </a:p>
          <a:p>
            <a:pPr marL="342900" indent="-342900">
              <a:buFont typeface="Arial" panose="020B0604020202020204" pitchFamily="34" charset="0"/>
              <a:buChar char="•"/>
            </a:pPr>
            <a:endParaRPr lang="en-US" dirty="0"/>
          </a:p>
        </p:txBody>
      </p:sp>
      <p:sp>
        <p:nvSpPr>
          <p:cNvPr id="4" name="Content Placeholder 3">
            <a:extLst>
              <a:ext uri="{FF2B5EF4-FFF2-40B4-BE49-F238E27FC236}">
                <a16:creationId xmlns:a16="http://schemas.microsoft.com/office/drawing/2014/main" id="{DBA34351-9D9C-8C32-5CC0-3F19A1CAC037}"/>
              </a:ext>
            </a:extLst>
          </p:cNvPr>
          <p:cNvSpPr>
            <a:spLocks noGrp="1"/>
          </p:cNvSpPr>
          <p:nvPr>
            <p:ph idx="10"/>
          </p:nvPr>
        </p:nvSpPr>
        <p:spPr>
          <a:xfrm>
            <a:off x="7948943" y="2023984"/>
            <a:ext cx="2997732" cy="3332832"/>
          </a:xfrm>
        </p:spPr>
        <p:txBody>
          <a:bodyPr>
            <a:normAutofit/>
          </a:bodyPr>
          <a:lstStyle/>
          <a:p>
            <a:r>
              <a:rPr lang="en-US" sz="1700" b="1" dirty="0"/>
              <a:t>Motorcycle Industry:</a:t>
            </a:r>
          </a:p>
          <a:p>
            <a:pPr lvl="1"/>
            <a:r>
              <a:rPr lang="en-US" sz="1700" dirty="0"/>
              <a:t>I would like to analyze the </a:t>
            </a:r>
            <a:r>
              <a:rPr lang="en-US" sz="1700" b="1" dirty="0"/>
              <a:t>motorcycle</a:t>
            </a:r>
            <a:r>
              <a:rPr lang="en-US" sz="1700" dirty="0"/>
              <a:t> from the pictures and link to catalog (year/make/model/miles) and evaluate the </a:t>
            </a:r>
            <a:r>
              <a:rPr lang="en-US" sz="1700" b="1" dirty="0"/>
              <a:t>retail price</a:t>
            </a:r>
            <a:r>
              <a:rPr lang="en-US" sz="1700" dirty="0"/>
              <a:t> from the photo.</a:t>
            </a:r>
          </a:p>
        </p:txBody>
      </p:sp>
    </p:spTree>
    <p:extLst>
      <p:ext uri="{BB962C8B-B14F-4D97-AF65-F5344CB8AC3E}">
        <p14:creationId xmlns:p14="http://schemas.microsoft.com/office/powerpoint/2010/main" val="12659396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EF58C-138C-55F4-DA77-4C3F06C81A1C}"/>
              </a:ext>
            </a:extLst>
          </p:cNvPr>
          <p:cNvSpPr>
            <a:spLocks noGrp="1"/>
          </p:cNvSpPr>
          <p:nvPr>
            <p:ph type="title"/>
          </p:nvPr>
        </p:nvSpPr>
        <p:spPr>
          <a:xfrm>
            <a:off x="1167492" y="457200"/>
            <a:ext cx="10643508" cy="1371600"/>
          </a:xfrm>
        </p:spPr>
        <p:txBody>
          <a:bodyPr/>
          <a:lstStyle/>
          <a:p>
            <a:r>
              <a:rPr lang="en-US" b="1" dirty="0"/>
              <a:t>Why I’m take this class</a:t>
            </a:r>
            <a:endParaRPr lang="en-US" dirty="0"/>
          </a:p>
        </p:txBody>
      </p:sp>
      <p:sp>
        <p:nvSpPr>
          <p:cNvPr id="3" name="Content Placeholder 2">
            <a:extLst>
              <a:ext uri="{FF2B5EF4-FFF2-40B4-BE49-F238E27FC236}">
                <a16:creationId xmlns:a16="http://schemas.microsoft.com/office/drawing/2014/main" id="{9B5DDE7C-335B-FD23-E1E6-CDCB99B7878C}"/>
              </a:ext>
            </a:extLst>
          </p:cNvPr>
          <p:cNvSpPr>
            <a:spLocks noGrp="1"/>
          </p:cNvSpPr>
          <p:nvPr>
            <p:ph idx="15"/>
          </p:nvPr>
        </p:nvSpPr>
        <p:spPr>
          <a:xfrm>
            <a:off x="1166813" y="2652713"/>
            <a:ext cx="5394325" cy="3436937"/>
          </a:xfrm>
        </p:spPr>
        <p:txBody>
          <a:bodyPr>
            <a:normAutofit/>
          </a:bodyPr>
          <a:lstStyle/>
          <a:p>
            <a:r>
              <a:rPr lang="en-US" sz="2800" dirty="0"/>
              <a:t>Currently I’m not working on an image processing project but </a:t>
            </a:r>
            <a:r>
              <a:rPr lang="en-US" sz="2800" b="1" dirty="0"/>
              <a:t>have plans</a:t>
            </a:r>
            <a:r>
              <a:rPr lang="en-US" sz="2800" dirty="0"/>
              <a:t>.</a:t>
            </a:r>
            <a:br>
              <a:rPr lang="en-US" sz="2800" dirty="0"/>
            </a:br>
            <a:br>
              <a:rPr lang="en-US" sz="2800" dirty="0"/>
            </a:br>
            <a:r>
              <a:rPr lang="en-US" sz="2800" dirty="0"/>
              <a:t>I take this class to fix </a:t>
            </a:r>
            <a:r>
              <a:rPr lang="en-US" sz="2800" b="1" dirty="0"/>
              <a:t>real life problems </a:t>
            </a:r>
            <a:r>
              <a:rPr lang="en-US" sz="2800" dirty="0"/>
              <a:t>and wish to have an idea to made </a:t>
            </a:r>
            <a:r>
              <a:rPr lang="en-US" sz="2800" b="1" dirty="0"/>
              <a:t>SAAS/Start-up </a:t>
            </a:r>
            <a:r>
              <a:rPr lang="en-US" sz="2800" dirty="0"/>
              <a:t>or be have a part of the </a:t>
            </a:r>
            <a:r>
              <a:rPr lang="en-US" sz="2800" b="1" dirty="0"/>
              <a:t>good team</a:t>
            </a:r>
            <a:r>
              <a:rPr lang="en-US" sz="2800" dirty="0"/>
              <a:t>.</a:t>
            </a:r>
          </a:p>
        </p:txBody>
      </p:sp>
      <p:pic>
        <p:nvPicPr>
          <p:cNvPr id="11" name="Picture Placeholder 10" descr="A group of people in a room&#10;&#10;AI-generated content may be incorrect.">
            <a:extLst>
              <a:ext uri="{FF2B5EF4-FFF2-40B4-BE49-F238E27FC236}">
                <a16:creationId xmlns:a16="http://schemas.microsoft.com/office/drawing/2014/main" id="{D1CC891C-3CD4-1FCE-06C1-27FE74C0FD2E}"/>
              </a:ext>
            </a:extLst>
          </p:cNvPr>
          <p:cNvPicPr>
            <a:picLocks noGrp="1" noChangeAspect="1"/>
          </p:cNvPicPr>
          <p:nvPr>
            <p:ph type="pic" sz="quarter" idx="14"/>
          </p:nvPr>
        </p:nvPicPr>
        <p:blipFill>
          <a:blip r:embed="rId3"/>
          <a:srcRect l="21429" r="21429"/>
          <a:stretch>
            <a:fillRect/>
          </a:stretch>
        </p:blipFill>
        <p:spPr/>
      </p:pic>
    </p:spTree>
    <p:extLst>
      <p:ext uri="{BB962C8B-B14F-4D97-AF65-F5344CB8AC3E}">
        <p14:creationId xmlns:p14="http://schemas.microsoft.com/office/powerpoint/2010/main" val="362649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9BE57-070C-8FD3-F9E7-1FA896EEB2D5}"/>
              </a:ext>
            </a:extLst>
          </p:cNvPr>
          <p:cNvSpPr>
            <a:spLocks noGrp="1"/>
          </p:cNvSpPr>
          <p:nvPr>
            <p:ph type="ctrTitle"/>
          </p:nvPr>
        </p:nvSpPr>
        <p:spPr>
          <a:xfrm>
            <a:off x="1167494" y="177553"/>
            <a:ext cx="6245912" cy="3269447"/>
          </a:xfrm>
        </p:spPr>
        <p:txBody>
          <a:bodyPr anchor="b">
            <a:normAutofit/>
          </a:bodyPr>
          <a:lstStyle/>
          <a:p>
            <a:r>
              <a:rPr lang="en-TR" dirty="0"/>
              <a:t>Research Project</a:t>
            </a:r>
          </a:p>
        </p:txBody>
      </p:sp>
      <p:sp>
        <p:nvSpPr>
          <p:cNvPr id="9" name="Subtitle 2">
            <a:extLst>
              <a:ext uri="{FF2B5EF4-FFF2-40B4-BE49-F238E27FC236}">
                <a16:creationId xmlns:a16="http://schemas.microsoft.com/office/drawing/2014/main" id="{DDC1E2DA-500E-BCAE-3F39-871E1C87383E}"/>
              </a:ext>
            </a:extLst>
          </p:cNvPr>
          <p:cNvSpPr>
            <a:spLocks noGrp="1"/>
          </p:cNvSpPr>
          <p:nvPr>
            <p:ph type="subTitle" idx="1"/>
          </p:nvPr>
        </p:nvSpPr>
        <p:spPr>
          <a:xfrm>
            <a:off x="1167494" y="3492896"/>
            <a:ext cx="6245912" cy="912850"/>
          </a:xfrm>
        </p:spPr>
        <p:txBody>
          <a:bodyPr/>
          <a:lstStyle/>
          <a:p>
            <a:r>
              <a:rPr lang="en-US" dirty="0"/>
              <a:t>Develop a skin cancer detection and recognition system.</a:t>
            </a:r>
          </a:p>
        </p:txBody>
      </p:sp>
    </p:spTree>
    <p:extLst>
      <p:ext uri="{BB962C8B-B14F-4D97-AF65-F5344CB8AC3E}">
        <p14:creationId xmlns:p14="http://schemas.microsoft.com/office/powerpoint/2010/main" val="2364786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60A7297-2B51-D6CA-C6CC-64FC789F3DAB}"/>
              </a:ext>
            </a:extLst>
          </p:cNvPr>
          <p:cNvSpPr>
            <a:spLocks noGrp="1"/>
          </p:cNvSpPr>
          <p:nvPr>
            <p:ph type="title"/>
          </p:nvPr>
        </p:nvSpPr>
        <p:spPr>
          <a:xfrm>
            <a:off x="5549489" y="457199"/>
            <a:ext cx="5943599" cy="1920240"/>
          </a:xfrm>
        </p:spPr>
        <p:txBody>
          <a:bodyPr/>
          <a:lstStyle/>
          <a:p>
            <a:r>
              <a:rPr lang="en-US" dirty="0"/>
              <a:t>Develop a skin cancer detection and recognition system.</a:t>
            </a:r>
          </a:p>
        </p:txBody>
      </p:sp>
      <p:sp>
        <p:nvSpPr>
          <p:cNvPr id="12" name="Content Placeholder 3">
            <a:extLst>
              <a:ext uri="{FF2B5EF4-FFF2-40B4-BE49-F238E27FC236}">
                <a16:creationId xmlns:a16="http://schemas.microsoft.com/office/drawing/2014/main" id="{071B173F-147C-1535-33C1-4487D541F3FF}"/>
              </a:ext>
            </a:extLst>
          </p:cNvPr>
          <p:cNvSpPr>
            <a:spLocks noGrp="1"/>
          </p:cNvSpPr>
          <p:nvPr>
            <p:ph idx="15"/>
          </p:nvPr>
        </p:nvSpPr>
        <p:spPr>
          <a:xfrm>
            <a:off x="5549490" y="2706369"/>
            <a:ext cx="5943600" cy="3383279"/>
          </a:xfrm>
        </p:spPr>
        <p:txBody>
          <a:bodyPr>
            <a:normAutofit lnSpcReduction="10000"/>
          </a:bodyPr>
          <a:lstStyle/>
          <a:p>
            <a:pPr marL="0" indent="0" algn="l" rtl="0" eaLnBrk="1" latinLnBrk="0" hangingPunct="1">
              <a:lnSpc>
                <a:spcPct val="90000"/>
              </a:lnSpc>
              <a:spcBef>
                <a:spcPts val="1000"/>
              </a:spcBef>
              <a:buNone/>
            </a:pPr>
            <a:r>
              <a:rPr lang="en-US" dirty="0"/>
              <a:t>This project focuses on the detection and recognition of potential skin cancer </a:t>
            </a:r>
            <a:r>
              <a:rPr lang="en-US" b="1" dirty="0"/>
              <a:t>lesions</a:t>
            </a:r>
            <a:r>
              <a:rPr lang="en-US" dirty="0"/>
              <a:t> using digital image processing techniques. Leveraging </a:t>
            </a:r>
            <a:r>
              <a:rPr lang="en-US" dirty="0" err="1"/>
              <a:t>dermoscopic</a:t>
            </a:r>
            <a:r>
              <a:rPr lang="en-US" dirty="0"/>
              <a:t> or standard skin images, algorithms learned throughout the course will be applied for lesion segmentation, extraction of distinguishing features (such as color, shape, texture), and classification based on these features (e.g., benign/malignant). </a:t>
            </a:r>
            <a:br>
              <a:rPr lang="en-US" dirty="0"/>
            </a:br>
            <a:br>
              <a:rPr lang="en-US" dirty="0"/>
            </a:br>
            <a:r>
              <a:rPr lang="en-US" dirty="0"/>
              <a:t>The goal is to develop a prototype computer-aided diagnosis system to assist in early detection.</a:t>
            </a:r>
          </a:p>
        </p:txBody>
      </p:sp>
      <p:pic>
        <p:nvPicPr>
          <p:cNvPr id="6" name="Content Placeholder 5" descr="A close up of a mole on a person's face&#10;&#10;AI-generated content may be incorrect.">
            <a:extLst>
              <a:ext uri="{FF2B5EF4-FFF2-40B4-BE49-F238E27FC236}">
                <a16:creationId xmlns:a16="http://schemas.microsoft.com/office/drawing/2014/main" id="{B6CA9E61-381F-CB11-8DE7-03AFE226345D}"/>
              </a:ext>
            </a:extLst>
          </p:cNvPr>
          <p:cNvPicPr>
            <a:picLocks noGrp="1" noChangeAspect="1"/>
          </p:cNvPicPr>
          <p:nvPr>
            <p:ph idx="17"/>
          </p:nvPr>
        </p:nvPicPr>
        <p:blipFill>
          <a:blip r:embed="rId3"/>
          <a:stretch>
            <a:fillRect/>
          </a:stretch>
        </p:blipFill>
        <p:spPr>
          <a:xfrm>
            <a:off x="1244600" y="889794"/>
            <a:ext cx="3454400" cy="3797300"/>
          </a:xfrm>
        </p:spPr>
      </p:pic>
    </p:spTree>
    <p:extLst>
      <p:ext uri="{BB962C8B-B14F-4D97-AF65-F5344CB8AC3E}">
        <p14:creationId xmlns:p14="http://schemas.microsoft.com/office/powerpoint/2010/main" val="2940885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F184-B662-1BD4-AFA4-19391D4D77B5}"/>
              </a:ext>
            </a:extLst>
          </p:cNvPr>
          <p:cNvSpPr>
            <a:spLocks noGrp="1"/>
          </p:cNvSpPr>
          <p:nvPr>
            <p:ph type="title"/>
          </p:nvPr>
        </p:nvSpPr>
        <p:spPr>
          <a:xfrm>
            <a:off x="1158864" y="102021"/>
            <a:ext cx="9779183" cy="1744415"/>
          </a:xfrm>
        </p:spPr>
        <p:txBody>
          <a:bodyPr anchor="b">
            <a:normAutofit/>
          </a:bodyPr>
          <a:lstStyle/>
          <a:p>
            <a:r>
              <a:rPr lang="en-US" dirty="0"/>
              <a:t>Image algebra operations</a:t>
            </a:r>
            <a:endParaRPr lang="en-TR" dirty="0"/>
          </a:p>
        </p:txBody>
      </p:sp>
      <p:graphicFrame>
        <p:nvGraphicFramePr>
          <p:cNvPr id="5" name="Content Placeholder 2">
            <a:extLst>
              <a:ext uri="{FF2B5EF4-FFF2-40B4-BE49-F238E27FC236}">
                <a16:creationId xmlns:a16="http://schemas.microsoft.com/office/drawing/2014/main" id="{0480646A-6321-D043-0A7E-623A699B5551}"/>
              </a:ext>
            </a:extLst>
          </p:cNvPr>
          <p:cNvGraphicFramePr>
            <a:graphicFrameLocks noGrp="1"/>
          </p:cNvGraphicFramePr>
          <p:nvPr>
            <p:ph idx="1"/>
            <p:extLst>
              <p:ext uri="{D42A27DB-BD31-4B8C-83A1-F6EECF244321}">
                <p14:modId xmlns:p14="http://schemas.microsoft.com/office/powerpoint/2010/main" val="1566020575"/>
              </p:ext>
            </p:extLst>
          </p:nvPr>
        </p:nvGraphicFramePr>
        <p:xfrm>
          <a:off x="1158865" y="2017467"/>
          <a:ext cx="9779182" cy="33668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9864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336B37E-724A-C449-F26F-1F54BC94E33C}"/>
              </a:ext>
            </a:extLst>
          </p:cNvPr>
          <p:cNvSpPr>
            <a:spLocks noGrp="1"/>
          </p:cNvSpPr>
          <p:nvPr>
            <p:ph type="title"/>
          </p:nvPr>
        </p:nvSpPr>
        <p:spPr>
          <a:xfrm>
            <a:off x="1167492" y="136526"/>
            <a:ext cx="9601200" cy="1653371"/>
          </a:xfrm>
        </p:spPr>
        <p:txBody>
          <a:bodyPr/>
          <a:lstStyle/>
          <a:p>
            <a:r>
              <a:rPr lang="en-US" dirty="0"/>
              <a:t>Add </a:t>
            </a:r>
            <a:br>
              <a:rPr lang="en-US" dirty="0"/>
            </a:br>
            <a:r>
              <a:rPr lang="en-US" dirty="0"/>
              <a:t>C(</a:t>
            </a:r>
            <a:r>
              <a:rPr lang="en-US" dirty="0" err="1"/>
              <a:t>x,y</a:t>
            </a:r>
            <a:r>
              <a:rPr lang="en-US" dirty="0"/>
              <a:t>) = A(</a:t>
            </a:r>
            <a:r>
              <a:rPr lang="en-US" dirty="0" err="1"/>
              <a:t>x,y</a:t>
            </a:r>
            <a:r>
              <a:rPr lang="en-US" dirty="0"/>
              <a:t>) + B(</a:t>
            </a:r>
            <a:r>
              <a:rPr lang="en-US" dirty="0" err="1"/>
              <a:t>x,y</a:t>
            </a:r>
            <a:r>
              <a:rPr lang="en-US" dirty="0"/>
              <a:t>)</a:t>
            </a:r>
          </a:p>
        </p:txBody>
      </p:sp>
      <p:pic>
        <p:nvPicPr>
          <p:cNvPr id="7" name="Content Placeholder 6" descr="A hand with hairy arm&#10;&#10;AI-generated content may be incorrect.">
            <a:extLst>
              <a:ext uri="{FF2B5EF4-FFF2-40B4-BE49-F238E27FC236}">
                <a16:creationId xmlns:a16="http://schemas.microsoft.com/office/drawing/2014/main" id="{3B19AC40-9193-2DD8-C71E-CF8583160A14}"/>
              </a:ext>
            </a:extLst>
          </p:cNvPr>
          <p:cNvPicPr>
            <a:picLocks noGrp="1" noChangeAspect="1"/>
          </p:cNvPicPr>
          <p:nvPr>
            <p:ph idx="1"/>
          </p:nvPr>
        </p:nvPicPr>
        <p:blipFill>
          <a:blip r:embed="rId2"/>
          <a:stretch>
            <a:fillRect/>
          </a:stretch>
        </p:blipFill>
        <p:spPr>
          <a:xfrm>
            <a:off x="1167492" y="1789896"/>
            <a:ext cx="2792258" cy="3723011"/>
          </a:xfrm>
        </p:spPr>
      </p:pic>
      <p:pic>
        <p:nvPicPr>
          <p:cNvPr id="10" name="Content Placeholder 9" descr="A close-up of a hand&#10;&#10;AI-generated content may be incorrect.">
            <a:extLst>
              <a:ext uri="{FF2B5EF4-FFF2-40B4-BE49-F238E27FC236}">
                <a16:creationId xmlns:a16="http://schemas.microsoft.com/office/drawing/2014/main" id="{3A8957BB-BA47-556B-53EF-CD86A973E401}"/>
              </a:ext>
            </a:extLst>
          </p:cNvPr>
          <p:cNvPicPr>
            <a:picLocks noGrp="1" noChangeAspect="1"/>
          </p:cNvPicPr>
          <p:nvPr>
            <p:ph idx="10"/>
          </p:nvPr>
        </p:nvPicPr>
        <p:blipFill>
          <a:blip r:embed="rId3"/>
          <a:stretch>
            <a:fillRect/>
          </a:stretch>
        </p:blipFill>
        <p:spPr>
          <a:xfrm>
            <a:off x="4571325" y="1789895"/>
            <a:ext cx="2792258" cy="3723011"/>
          </a:xfrm>
        </p:spPr>
      </p:pic>
      <p:pic>
        <p:nvPicPr>
          <p:cNvPr id="12" name="Picture 11" descr="A hand with a blurry image&#10;&#10;AI-generated content may be incorrect.">
            <a:extLst>
              <a:ext uri="{FF2B5EF4-FFF2-40B4-BE49-F238E27FC236}">
                <a16:creationId xmlns:a16="http://schemas.microsoft.com/office/drawing/2014/main" id="{2062A4C7-C827-8D8D-1447-63D559F4BFDF}"/>
              </a:ext>
            </a:extLst>
          </p:cNvPr>
          <p:cNvPicPr>
            <a:picLocks noChangeAspect="1"/>
          </p:cNvPicPr>
          <p:nvPr/>
        </p:nvPicPr>
        <p:blipFill>
          <a:blip r:embed="rId4"/>
          <a:stretch>
            <a:fillRect/>
          </a:stretch>
        </p:blipFill>
        <p:spPr>
          <a:xfrm>
            <a:off x="7975158" y="1731474"/>
            <a:ext cx="2832014" cy="3776019"/>
          </a:xfrm>
          <a:prstGeom prst="rect">
            <a:avLst/>
          </a:prstGeom>
        </p:spPr>
      </p:pic>
    </p:spTree>
    <p:extLst>
      <p:ext uri="{BB962C8B-B14F-4D97-AF65-F5344CB8AC3E}">
        <p14:creationId xmlns:p14="http://schemas.microsoft.com/office/powerpoint/2010/main" val="3506155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176608-3EFC-ED15-8E17-F581D6B40C26}"/>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2A3842DD-F44A-EC2A-1900-62DCB46D8CCC}"/>
              </a:ext>
            </a:extLst>
          </p:cNvPr>
          <p:cNvSpPr>
            <a:spLocks noGrp="1"/>
          </p:cNvSpPr>
          <p:nvPr>
            <p:ph type="title"/>
          </p:nvPr>
        </p:nvSpPr>
        <p:spPr>
          <a:xfrm>
            <a:off x="1167492" y="136526"/>
            <a:ext cx="9601200" cy="1653371"/>
          </a:xfrm>
        </p:spPr>
        <p:txBody>
          <a:bodyPr/>
          <a:lstStyle/>
          <a:p>
            <a:r>
              <a:rPr lang="en-US" dirty="0"/>
              <a:t>Sub </a:t>
            </a:r>
            <a:br>
              <a:rPr lang="en-US" dirty="0"/>
            </a:br>
            <a:r>
              <a:rPr lang="en-US" dirty="0"/>
              <a:t>C(</a:t>
            </a:r>
            <a:r>
              <a:rPr lang="en-US" dirty="0" err="1"/>
              <a:t>x,y</a:t>
            </a:r>
            <a:r>
              <a:rPr lang="en-US" dirty="0"/>
              <a:t>) = A(</a:t>
            </a:r>
            <a:r>
              <a:rPr lang="en-US" dirty="0" err="1"/>
              <a:t>x,y</a:t>
            </a:r>
            <a:r>
              <a:rPr lang="en-US" dirty="0"/>
              <a:t>) - B(</a:t>
            </a:r>
            <a:r>
              <a:rPr lang="en-US" dirty="0" err="1"/>
              <a:t>x,y</a:t>
            </a:r>
            <a:r>
              <a:rPr lang="en-US" dirty="0"/>
              <a:t>)</a:t>
            </a:r>
          </a:p>
        </p:txBody>
      </p:sp>
      <p:pic>
        <p:nvPicPr>
          <p:cNvPr id="7" name="Content Placeholder 6" descr="A hand with hairy arm&#10;&#10;AI-generated content may be incorrect.">
            <a:extLst>
              <a:ext uri="{FF2B5EF4-FFF2-40B4-BE49-F238E27FC236}">
                <a16:creationId xmlns:a16="http://schemas.microsoft.com/office/drawing/2014/main" id="{08C60866-AA43-3105-11AD-B6120EBF670D}"/>
              </a:ext>
            </a:extLst>
          </p:cNvPr>
          <p:cNvPicPr>
            <a:picLocks noChangeAspect="1"/>
          </p:cNvPicPr>
          <p:nvPr/>
        </p:nvPicPr>
        <p:blipFill>
          <a:blip r:embed="rId2"/>
          <a:stretch>
            <a:fillRect/>
          </a:stretch>
        </p:blipFill>
        <p:spPr>
          <a:xfrm>
            <a:off x="1167492" y="1789896"/>
            <a:ext cx="2792258" cy="3723011"/>
          </a:xfrm>
          <a:prstGeom prst="rect">
            <a:avLst/>
          </a:prstGeom>
        </p:spPr>
      </p:pic>
      <p:pic>
        <p:nvPicPr>
          <p:cNvPr id="8" name="Content Placeholder 9" descr="A close-up of a hand&#10;&#10;AI-generated content may be incorrect.">
            <a:extLst>
              <a:ext uri="{FF2B5EF4-FFF2-40B4-BE49-F238E27FC236}">
                <a16:creationId xmlns:a16="http://schemas.microsoft.com/office/drawing/2014/main" id="{AFCF6F33-D51C-5619-FEC0-DCBE8046D67B}"/>
              </a:ext>
            </a:extLst>
          </p:cNvPr>
          <p:cNvPicPr>
            <a:picLocks noChangeAspect="1"/>
          </p:cNvPicPr>
          <p:nvPr/>
        </p:nvPicPr>
        <p:blipFill>
          <a:blip r:embed="rId3"/>
          <a:stretch>
            <a:fillRect/>
          </a:stretch>
        </p:blipFill>
        <p:spPr>
          <a:xfrm>
            <a:off x="4571325" y="1789895"/>
            <a:ext cx="2792258" cy="3723011"/>
          </a:xfrm>
          <a:prstGeom prst="rect">
            <a:avLst/>
          </a:prstGeom>
        </p:spPr>
      </p:pic>
      <p:pic>
        <p:nvPicPr>
          <p:cNvPr id="11" name="Picture 10" descr="A hand with a black background&#10;&#10;AI-generated content may be incorrect.">
            <a:extLst>
              <a:ext uri="{FF2B5EF4-FFF2-40B4-BE49-F238E27FC236}">
                <a16:creationId xmlns:a16="http://schemas.microsoft.com/office/drawing/2014/main" id="{6EDA2F5C-3A82-D4BE-A062-AEE0540B628E}"/>
              </a:ext>
            </a:extLst>
          </p:cNvPr>
          <p:cNvPicPr>
            <a:picLocks noChangeAspect="1"/>
          </p:cNvPicPr>
          <p:nvPr/>
        </p:nvPicPr>
        <p:blipFill>
          <a:blip r:embed="rId4"/>
          <a:stretch>
            <a:fillRect/>
          </a:stretch>
        </p:blipFill>
        <p:spPr>
          <a:xfrm>
            <a:off x="7975158" y="1789894"/>
            <a:ext cx="2792259" cy="3723012"/>
          </a:xfrm>
          <a:prstGeom prst="rect">
            <a:avLst/>
          </a:prstGeom>
        </p:spPr>
      </p:pic>
    </p:spTree>
    <p:extLst>
      <p:ext uri="{BB962C8B-B14F-4D97-AF65-F5344CB8AC3E}">
        <p14:creationId xmlns:p14="http://schemas.microsoft.com/office/powerpoint/2010/main" val="3613909725"/>
      </p:ext>
    </p:extLst>
  </p:cSld>
  <p:clrMapOvr>
    <a:masterClrMapping/>
  </p:clrMapOvr>
</p:sld>
</file>

<file path=ppt/theme/theme1.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45331398_Win32_SL_V13" id="{C59E605D-C281-4A06-BDA0-E97A35AC3AA8}" vid="{25D1D206-DA25-4050-926A-BD6D3A1B506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E98C35-9ECE-4425-BCBA-00E118C705C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5A8381C-73EB-48EA-B45F-7B7C8C7DF409}">
  <ds:schemaRefs>
    <ds:schemaRef ds:uri="http://schemas.microsoft.com/sharepoint/v3/contenttype/forms"/>
  </ds:schemaRefs>
</ds:datastoreItem>
</file>

<file path=customXml/itemProps3.xml><?xml version="1.0" encoding="utf-8"?>
<ds:datastoreItem xmlns:ds="http://schemas.openxmlformats.org/officeDocument/2006/customXml" ds:itemID="{5AA6A711-2C3F-4EC0-B88B-62D7408511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462</TotalTime>
  <Words>702</Words>
  <Application>Microsoft Macintosh PowerPoint</Application>
  <PresentationFormat>Widescreen</PresentationFormat>
  <Paragraphs>58</Paragraphs>
  <Slides>19</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Tenorite</vt:lpstr>
      <vt:lpstr>Custom</vt:lpstr>
      <vt:lpstr>Introduction</vt:lpstr>
      <vt:lpstr>Background</vt:lpstr>
      <vt:lpstr>Research Interests</vt:lpstr>
      <vt:lpstr>Why I’m take this class</vt:lpstr>
      <vt:lpstr>Research Project</vt:lpstr>
      <vt:lpstr>Develop a skin cancer detection and recognition system.</vt:lpstr>
      <vt:lpstr>Image algebra operations</vt:lpstr>
      <vt:lpstr>Add  C(x,y) = A(x,y) + B(x,y)</vt:lpstr>
      <vt:lpstr>Sub  C(x,y) = A(x,y) - B(x,y)</vt:lpstr>
      <vt:lpstr>Mul  C(x,y) = A(x,y) * B(x,y)</vt:lpstr>
      <vt:lpstr>Div  C(x,y) = A(x,y) / B(x,y)</vt:lpstr>
      <vt:lpstr>Log  c = log(a)</vt:lpstr>
      <vt:lpstr>Exp  c = exp(a)</vt:lpstr>
      <vt:lpstr>Sqrt  c = sqrt(a) </vt:lpstr>
      <vt:lpstr>PowerPoint Presentation</vt:lpstr>
      <vt:lpstr>Trig  C = Sin/Cos/Tan(a)</vt:lpstr>
      <vt:lpstr>Invert (negative)  C(x,y) = 255 - A(x,y) (for 8-bit images)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Umut ÇELİK</dc:creator>
  <cp:lastModifiedBy>Umut ÇELİK</cp:lastModifiedBy>
  <cp:revision>11</cp:revision>
  <cp:lastPrinted>2025-04-23T15:32:49Z</cp:lastPrinted>
  <dcterms:created xsi:type="dcterms:W3CDTF">2025-02-18T20:05:00Z</dcterms:created>
  <dcterms:modified xsi:type="dcterms:W3CDTF">2025-04-23T16:19:22Z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